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97" r:id="rId13"/>
    <p:sldId id="296" r:id="rId14"/>
    <p:sldId id="293" r:id="rId15"/>
    <p:sldId id="292" r:id="rId16"/>
    <p:sldId id="295" r:id="rId17"/>
    <p:sldId id="294" r:id="rId18"/>
    <p:sldId id="288" r:id="rId19"/>
    <p:sldId id="291" r:id="rId20"/>
    <p:sldId id="267" r:id="rId21"/>
    <p:sldId id="268" r:id="rId22"/>
    <p:sldId id="269" r:id="rId23"/>
    <p:sldId id="270" r:id="rId24"/>
    <p:sldId id="271" r:id="rId25"/>
    <p:sldId id="298" r:id="rId26"/>
    <p:sldId id="273" r:id="rId27"/>
    <p:sldId id="302" r:id="rId28"/>
    <p:sldId id="301" r:id="rId29"/>
    <p:sldId id="306" r:id="rId30"/>
    <p:sldId id="311" r:id="rId31"/>
    <p:sldId id="307" r:id="rId32"/>
    <p:sldId id="299" r:id="rId33"/>
    <p:sldId id="312" r:id="rId34"/>
    <p:sldId id="305" r:id="rId35"/>
    <p:sldId id="304" r:id="rId36"/>
    <p:sldId id="310" r:id="rId37"/>
    <p:sldId id="274" r:id="rId38"/>
    <p:sldId id="309" r:id="rId39"/>
    <p:sldId id="279" r:id="rId40"/>
    <p:sldId id="280" r:id="rId41"/>
    <p:sldId id="281" r:id="rId42"/>
  </p:sldIdLst>
  <p:sldSz cx="9144000" cy="5143500" type="screen16x9"/>
  <p:notesSz cx="6858000" cy="9144000"/>
  <p:embeddedFontLst>
    <p:embeddedFont>
      <p:font typeface="Judson" panose="020B0604020202020204" charset="0"/>
      <p:regular r:id="rId44"/>
      <p:bold r:id="rId45"/>
      <p: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81158-F472-4F86-9AD6-E0C2C2CDC3FB}" v="808" dt="2024-04-23T16:12:34.807"/>
    <p1510:client id="{2502B289-F12F-4095-B0A8-37030ACD690F}" v="1349" dt="2024-04-24T07:58:40.925"/>
    <p1510:client id="{EDB5CA00-3375-3DC1-0D02-3E3BC98E1431}" v="37" dt="2024-04-23T08:20:43.472"/>
  </p1510:revLst>
</p1510:revInfo>
</file>

<file path=ppt/tableStyles.xml><?xml version="1.0" encoding="utf-8"?>
<a:tblStyleLst xmlns:a="http://schemas.openxmlformats.org/drawingml/2006/main" def="{B587381E-C586-441A-933B-800FA8E73B1B}">
  <a:tblStyle styleId="{B587381E-C586-441A-933B-800FA8E73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0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3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01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7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199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07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41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e4380067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e4380067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e438006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e438006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00bdeec7e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00bdeec7e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fcc4d46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fcc4d46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e438006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e438006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e438006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e438006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e438006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ce438006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32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95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655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507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284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809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8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e4380067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e4380067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airbnb articles, add problem statement, predictors and response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19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263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796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0bdeec7e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00bdeec7e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840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e438006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e438006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bdeec7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00bdeec7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Room type – most important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Neighbourhood – big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No of reviews – not very impactful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Distance – surprisingly not a high correlation unlike neighbourhood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16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00bdeec7e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00bdeec7e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00bdeec7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b00bdeec7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can conclude after the project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00bdeec7e_0_17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00bdeec7e_0_17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00bdeec7e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00bdeec7e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e4380067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e4380067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fcc4d467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fcc4d467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fcc4d46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fcc4d46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438006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e438006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61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83650" y="-1143075"/>
            <a:ext cx="8296400" cy="7643383"/>
            <a:chOff x="-1083650" y="-1143075"/>
            <a:chExt cx="8296400" cy="7643383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83650" y="-1143075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69350" y="3698363"/>
              <a:ext cx="2843400" cy="2801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00" y="896325"/>
            <a:ext cx="3012600" cy="26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00" y="3687075"/>
            <a:ext cx="30126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6883975" y="539400"/>
            <a:ext cx="2260200" cy="40647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4505525" y="0"/>
            <a:ext cx="2260200" cy="41565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/>
          <p:nvPr/>
        </p:nvSpPr>
        <p:spPr>
          <a:xfrm>
            <a:off x="-1847021" y="3058100"/>
            <a:ext cx="6638760" cy="3229200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-1379750" y="-910426"/>
            <a:ext cx="11549999" cy="7061201"/>
            <a:chOff x="-1379750" y="-910426"/>
            <a:chExt cx="11549999" cy="7061201"/>
          </a:xfrm>
        </p:grpSpPr>
        <p:pic>
          <p:nvPicPr>
            <p:cNvPr id="92" name="Google Shape;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79750" y="2449722"/>
              <a:ext cx="2733648" cy="2693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27511" y="3250925"/>
              <a:ext cx="2942738" cy="289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39275" y="-910426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1353900" y="1611188"/>
            <a:ext cx="6436200" cy="13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"/>
          </p:nvPr>
        </p:nvSpPr>
        <p:spPr>
          <a:xfrm>
            <a:off x="1353901" y="3174713"/>
            <a:ext cx="64362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8" name="Google Shape;98;p11"/>
          <p:cNvGrpSpPr/>
          <p:nvPr/>
        </p:nvGrpSpPr>
        <p:grpSpPr>
          <a:xfrm>
            <a:off x="-2173113" y="-2215445"/>
            <a:ext cx="14112631" cy="11510491"/>
            <a:chOff x="-2173113" y="-2215445"/>
            <a:chExt cx="14112631" cy="11510491"/>
          </a:xfrm>
        </p:grpSpPr>
        <p:sp>
          <p:nvSpPr>
            <p:cNvPr id="99" name="Google Shape;99;p11"/>
            <p:cNvSpPr/>
            <p:nvPr/>
          </p:nvSpPr>
          <p:spPr>
            <a:xfrm rot="-8333118">
              <a:off x="-907781" y="3057251"/>
              <a:ext cx="7395491" cy="4341606"/>
            </a:xfrm>
            <a:custGeom>
              <a:avLst/>
              <a:gdLst/>
              <a:ahLst/>
              <a:cxnLst/>
              <a:rect l="l" t="t" r="r" b="b"/>
              <a:pathLst>
                <a:path w="20543" h="12060" extrusionOk="0">
                  <a:moveTo>
                    <a:pt x="20535" y="0"/>
                  </a:moveTo>
                  <a:lnTo>
                    <a:pt x="19721" y="189"/>
                  </a:lnTo>
                  <a:lnTo>
                    <a:pt x="18957" y="517"/>
                  </a:lnTo>
                  <a:lnTo>
                    <a:pt x="18160" y="765"/>
                  </a:lnTo>
                  <a:lnTo>
                    <a:pt x="17408" y="1118"/>
                  </a:lnTo>
                  <a:lnTo>
                    <a:pt x="16639" y="1439"/>
                  </a:lnTo>
                  <a:lnTo>
                    <a:pt x="15953" y="1926"/>
                  </a:lnTo>
                  <a:lnTo>
                    <a:pt x="15359" y="2582"/>
                  </a:lnTo>
                  <a:lnTo>
                    <a:pt x="14853" y="3298"/>
                  </a:lnTo>
                  <a:lnTo>
                    <a:pt x="14411" y="4053"/>
                  </a:lnTo>
                  <a:lnTo>
                    <a:pt x="13897" y="4762"/>
                  </a:lnTo>
                  <a:lnTo>
                    <a:pt x="13431" y="5502"/>
                  </a:lnTo>
                  <a:lnTo>
                    <a:pt x="12902" y="6197"/>
                  </a:lnTo>
                  <a:lnTo>
                    <a:pt x="12315" y="6844"/>
                  </a:lnTo>
                  <a:lnTo>
                    <a:pt x="11055" y="7968"/>
                  </a:lnTo>
                  <a:lnTo>
                    <a:pt x="10321" y="8319"/>
                  </a:lnTo>
                  <a:lnTo>
                    <a:pt x="9559" y="8604"/>
                  </a:lnTo>
                  <a:lnTo>
                    <a:pt x="8792" y="8873"/>
                  </a:lnTo>
                  <a:lnTo>
                    <a:pt x="8006" y="9084"/>
                  </a:lnTo>
                  <a:lnTo>
                    <a:pt x="7222" y="9308"/>
                  </a:lnTo>
                  <a:lnTo>
                    <a:pt x="6466" y="9609"/>
                  </a:lnTo>
                  <a:lnTo>
                    <a:pt x="5671" y="9801"/>
                  </a:lnTo>
                  <a:lnTo>
                    <a:pt x="4910" y="10089"/>
                  </a:lnTo>
                  <a:lnTo>
                    <a:pt x="4160" y="10411"/>
                  </a:lnTo>
                  <a:lnTo>
                    <a:pt x="3453" y="10811"/>
                  </a:lnTo>
                  <a:lnTo>
                    <a:pt x="2636" y="11238"/>
                  </a:lnTo>
                  <a:lnTo>
                    <a:pt x="1775" y="11573"/>
                  </a:lnTo>
                  <a:lnTo>
                    <a:pt x="910" y="11872"/>
                  </a:lnTo>
                  <a:lnTo>
                    <a:pt x="0" y="12026"/>
                  </a:lnTo>
                  <a:lnTo>
                    <a:pt x="5" y="12060"/>
                  </a:lnTo>
                  <a:lnTo>
                    <a:pt x="919" y="11906"/>
                  </a:lnTo>
                  <a:lnTo>
                    <a:pt x="1788" y="11606"/>
                  </a:lnTo>
                  <a:lnTo>
                    <a:pt x="2650" y="11270"/>
                  </a:lnTo>
                  <a:lnTo>
                    <a:pt x="3470" y="10842"/>
                  </a:lnTo>
                  <a:lnTo>
                    <a:pt x="4176" y="10443"/>
                  </a:lnTo>
                  <a:lnTo>
                    <a:pt x="4923" y="10122"/>
                  </a:lnTo>
                  <a:lnTo>
                    <a:pt x="5682" y="9835"/>
                  </a:lnTo>
                  <a:lnTo>
                    <a:pt x="6477" y="9643"/>
                  </a:lnTo>
                  <a:lnTo>
                    <a:pt x="7234" y="9342"/>
                  </a:lnTo>
                  <a:lnTo>
                    <a:pt x="8015" y="9118"/>
                  </a:lnTo>
                  <a:lnTo>
                    <a:pt x="8803" y="8906"/>
                  </a:lnTo>
                  <a:lnTo>
                    <a:pt x="9571" y="8637"/>
                  </a:lnTo>
                  <a:lnTo>
                    <a:pt x="10335" y="8351"/>
                  </a:lnTo>
                  <a:lnTo>
                    <a:pt x="11073" y="7999"/>
                  </a:lnTo>
                  <a:lnTo>
                    <a:pt x="12339" y="6869"/>
                  </a:lnTo>
                  <a:lnTo>
                    <a:pt x="12929" y="6220"/>
                  </a:lnTo>
                  <a:lnTo>
                    <a:pt x="13460" y="5522"/>
                  </a:lnTo>
                  <a:lnTo>
                    <a:pt x="13927" y="4782"/>
                  </a:lnTo>
                  <a:lnTo>
                    <a:pt x="14441" y="4072"/>
                  </a:lnTo>
                  <a:lnTo>
                    <a:pt x="14882" y="3318"/>
                  </a:lnTo>
                  <a:lnTo>
                    <a:pt x="15386" y="2604"/>
                  </a:lnTo>
                  <a:lnTo>
                    <a:pt x="15975" y="1954"/>
                  </a:lnTo>
                  <a:lnTo>
                    <a:pt x="16654" y="1471"/>
                  </a:lnTo>
                  <a:lnTo>
                    <a:pt x="17423" y="1150"/>
                  </a:lnTo>
                  <a:lnTo>
                    <a:pt x="18173" y="798"/>
                  </a:lnTo>
                  <a:lnTo>
                    <a:pt x="18969" y="550"/>
                  </a:lnTo>
                  <a:lnTo>
                    <a:pt x="19732" y="222"/>
                  </a:lnTo>
                  <a:lnTo>
                    <a:pt x="20543" y="34"/>
                  </a:lnTo>
                  <a:lnTo>
                    <a:pt x="20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 rot="8409220">
              <a:off x="-2601947" y="-214998"/>
              <a:ext cx="6630104" cy="1064517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 rot="-9360799">
              <a:off x="5379368" y="7156"/>
              <a:ext cx="6630062" cy="1064511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-537723" y="-1065350"/>
            <a:ext cx="10678734" cy="7158974"/>
            <a:chOff x="-537723" y="-1065350"/>
            <a:chExt cx="10678734" cy="7158974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83550" y="3453550"/>
              <a:ext cx="2679124" cy="264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939752" y="-410450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37723" y="-1065350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837230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"/>
          </p:nvPr>
        </p:nvSpPr>
        <p:spPr>
          <a:xfrm>
            <a:off x="837230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837245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2763180" y="2691540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>
            <a:off x="2763180" y="3372609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2763195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>
            <a:off x="468910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4689105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9" hasCustomPrompt="1"/>
          </p:nvPr>
        </p:nvSpPr>
        <p:spPr>
          <a:xfrm>
            <a:off x="4689120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3"/>
          </p:nvPr>
        </p:nvSpPr>
        <p:spPr>
          <a:xfrm>
            <a:off x="6615055" y="2691541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4"/>
          </p:nvPr>
        </p:nvSpPr>
        <p:spPr>
          <a:xfrm>
            <a:off x="6615055" y="3372612"/>
            <a:ext cx="1691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5" hasCustomPrompt="1"/>
          </p:nvPr>
        </p:nvSpPr>
        <p:spPr>
          <a:xfrm>
            <a:off x="6615070" y="1954808"/>
            <a:ext cx="1691700" cy="572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/>
          <p:nvPr/>
        </p:nvSpPr>
        <p:spPr>
          <a:xfrm rot="-912095">
            <a:off x="3060474" y="-1306019"/>
            <a:ext cx="6638744" cy="3229192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902923" y="-545175"/>
            <a:ext cx="7996572" cy="6906929"/>
            <a:chOff x="-902923" y="-545175"/>
            <a:chExt cx="7996572" cy="6906929"/>
          </a:xfrm>
        </p:grpSpPr>
        <p:pic>
          <p:nvPicPr>
            <p:cNvPr id="144" name="Google Shape;14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02923" y="-545175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83600" y="3789747"/>
              <a:ext cx="2610049" cy="25720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792844" y="2743200"/>
            <a:ext cx="2285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2"/>
          </p:nvPr>
        </p:nvSpPr>
        <p:spPr>
          <a:xfrm>
            <a:off x="792844" y="3108960"/>
            <a:ext cx="22851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3"/>
          </p:nvPr>
        </p:nvSpPr>
        <p:spPr>
          <a:xfrm>
            <a:off x="3429450" y="2743200"/>
            <a:ext cx="2285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4"/>
          </p:nvPr>
        </p:nvSpPr>
        <p:spPr>
          <a:xfrm>
            <a:off x="3429450" y="3108960"/>
            <a:ext cx="22851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5"/>
          </p:nvPr>
        </p:nvSpPr>
        <p:spPr>
          <a:xfrm>
            <a:off x="6066056" y="2743200"/>
            <a:ext cx="22851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6"/>
          </p:nvPr>
        </p:nvSpPr>
        <p:spPr>
          <a:xfrm>
            <a:off x="6066056" y="3108960"/>
            <a:ext cx="22851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/>
          <p:nvPr/>
        </p:nvSpPr>
        <p:spPr>
          <a:xfrm rot="-7349584" flipH="1">
            <a:off x="4603258" y="1216042"/>
            <a:ext cx="7395436" cy="4341574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8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7"/>
          <p:cNvGrpSpPr/>
          <p:nvPr/>
        </p:nvGrpSpPr>
        <p:grpSpPr>
          <a:xfrm>
            <a:off x="-1173175" y="424149"/>
            <a:ext cx="11368799" cy="5071575"/>
            <a:chOff x="-1173175" y="424149"/>
            <a:chExt cx="11368799" cy="5071575"/>
          </a:xfrm>
        </p:grpSpPr>
        <p:pic>
          <p:nvPicPr>
            <p:cNvPr id="157" name="Google Shape;15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73175" y="3023523"/>
              <a:ext cx="2508773" cy="2472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82575" y="424149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771400" y="1965269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2"/>
          </p:nvPr>
        </p:nvSpPr>
        <p:spPr>
          <a:xfrm>
            <a:off x="771400" y="2289582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3"/>
          </p:nvPr>
        </p:nvSpPr>
        <p:spPr>
          <a:xfrm>
            <a:off x="3386550" y="1965269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4"/>
          </p:nvPr>
        </p:nvSpPr>
        <p:spPr>
          <a:xfrm>
            <a:off x="3386550" y="2289582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5"/>
          </p:nvPr>
        </p:nvSpPr>
        <p:spPr>
          <a:xfrm>
            <a:off x="6001700" y="1965269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6"/>
          </p:nvPr>
        </p:nvSpPr>
        <p:spPr>
          <a:xfrm>
            <a:off x="6001700" y="2289582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7"/>
          </p:nvPr>
        </p:nvSpPr>
        <p:spPr>
          <a:xfrm>
            <a:off x="771400" y="3749936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8"/>
          </p:nvPr>
        </p:nvSpPr>
        <p:spPr>
          <a:xfrm>
            <a:off x="771400" y="4074249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9"/>
          </p:nvPr>
        </p:nvSpPr>
        <p:spPr>
          <a:xfrm>
            <a:off x="3386550" y="3749936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3"/>
          </p:nvPr>
        </p:nvSpPr>
        <p:spPr>
          <a:xfrm>
            <a:off x="3386550" y="4074249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14"/>
          </p:nvPr>
        </p:nvSpPr>
        <p:spPr>
          <a:xfrm>
            <a:off x="6001700" y="3749936"/>
            <a:ext cx="237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15"/>
          </p:nvPr>
        </p:nvSpPr>
        <p:spPr>
          <a:xfrm>
            <a:off x="6001700" y="4074249"/>
            <a:ext cx="23709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3" name="Google Shape;173;p17"/>
          <p:cNvGrpSpPr/>
          <p:nvPr/>
        </p:nvGrpSpPr>
        <p:grpSpPr>
          <a:xfrm>
            <a:off x="-634323" y="-3707022"/>
            <a:ext cx="12214764" cy="11375208"/>
            <a:chOff x="-634323" y="-3707022"/>
            <a:chExt cx="12214764" cy="11375208"/>
          </a:xfrm>
        </p:grpSpPr>
        <p:sp>
          <p:nvSpPr>
            <p:cNvPr id="174" name="Google Shape;174;p17"/>
            <p:cNvSpPr/>
            <p:nvPr/>
          </p:nvSpPr>
          <p:spPr>
            <a:xfrm rot="-1565429" flipH="1">
              <a:off x="3607032" y="-2301991"/>
              <a:ext cx="7395509" cy="4341617"/>
            </a:xfrm>
            <a:custGeom>
              <a:avLst/>
              <a:gdLst/>
              <a:ahLst/>
              <a:cxnLst/>
              <a:rect l="l" t="t" r="r" b="b"/>
              <a:pathLst>
                <a:path w="20543" h="12060" extrusionOk="0">
                  <a:moveTo>
                    <a:pt x="20535" y="0"/>
                  </a:moveTo>
                  <a:lnTo>
                    <a:pt x="19721" y="189"/>
                  </a:lnTo>
                  <a:lnTo>
                    <a:pt x="18957" y="517"/>
                  </a:lnTo>
                  <a:lnTo>
                    <a:pt x="18160" y="765"/>
                  </a:lnTo>
                  <a:lnTo>
                    <a:pt x="17408" y="1118"/>
                  </a:lnTo>
                  <a:lnTo>
                    <a:pt x="16639" y="1439"/>
                  </a:lnTo>
                  <a:lnTo>
                    <a:pt x="15953" y="1926"/>
                  </a:lnTo>
                  <a:lnTo>
                    <a:pt x="15359" y="2582"/>
                  </a:lnTo>
                  <a:lnTo>
                    <a:pt x="14853" y="3298"/>
                  </a:lnTo>
                  <a:lnTo>
                    <a:pt x="14411" y="4053"/>
                  </a:lnTo>
                  <a:lnTo>
                    <a:pt x="13897" y="4762"/>
                  </a:lnTo>
                  <a:lnTo>
                    <a:pt x="13431" y="5502"/>
                  </a:lnTo>
                  <a:lnTo>
                    <a:pt x="12902" y="6197"/>
                  </a:lnTo>
                  <a:lnTo>
                    <a:pt x="12315" y="6844"/>
                  </a:lnTo>
                  <a:lnTo>
                    <a:pt x="11055" y="7968"/>
                  </a:lnTo>
                  <a:lnTo>
                    <a:pt x="10321" y="8319"/>
                  </a:lnTo>
                  <a:lnTo>
                    <a:pt x="9559" y="8604"/>
                  </a:lnTo>
                  <a:lnTo>
                    <a:pt x="8792" y="8873"/>
                  </a:lnTo>
                  <a:lnTo>
                    <a:pt x="8006" y="9084"/>
                  </a:lnTo>
                  <a:lnTo>
                    <a:pt x="7222" y="9308"/>
                  </a:lnTo>
                  <a:lnTo>
                    <a:pt x="6466" y="9609"/>
                  </a:lnTo>
                  <a:lnTo>
                    <a:pt x="5671" y="9801"/>
                  </a:lnTo>
                  <a:lnTo>
                    <a:pt x="4910" y="10089"/>
                  </a:lnTo>
                  <a:lnTo>
                    <a:pt x="4160" y="10411"/>
                  </a:lnTo>
                  <a:lnTo>
                    <a:pt x="3453" y="10811"/>
                  </a:lnTo>
                  <a:lnTo>
                    <a:pt x="2636" y="11238"/>
                  </a:lnTo>
                  <a:lnTo>
                    <a:pt x="1775" y="11573"/>
                  </a:lnTo>
                  <a:lnTo>
                    <a:pt x="910" y="11872"/>
                  </a:lnTo>
                  <a:lnTo>
                    <a:pt x="0" y="12026"/>
                  </a:lnTo>
                  <a:lnTo>
                    <a:pt x="5" y="12060"/>
                  </a:lnTo>
                  <a:lnTo>
                    <a:pt x="919" y="11906"/>
                  </a:lnTo>
                  <a:lnTo>
                    <a:pt x="1788" y="11606"/>
                  </a:lnTo>
                  <a:lnTo>
                    <a:pt x="2650" y="11270"/>
                  </a:lnTo>
                  <a:lnTo>
                    <a:pt x="3470" y="10842"/>
                  </a:lnTo>
                  <a:lnTo>
                    <a:pt x="4176" y="10443"/>
                  </a:lnTo>
                  <a:lnTo>
                    <a:pt x="4923" y="10122"/>
                  </a:lnTo>
                  <a:lnTo>
                    <a:pt x="5682" y="9835"/>
                  </a:lnTo>
                  <a:lnTo>
                    <a:pt x="6477" y="9643"/>
                  </a:lnTo>
                  <a:lnTo>
                    <a:pt x="7234" y="9342"/>
                  </a:lnTo>
                  <a:lnTo>
                    <a:pt x="8015" y="9118"/>
                  </a:lnTo>
                  <a:lnTo>
                    <a:pt x="8803" y="8906"/>
                  </a:lnTo>
                  <a:lnTo>
                    <a:pt x="9571" y="8637"/>
                  </a:lnTo>
                  <a:lnTo>
                    <a:pt x="10335" y="8351"/>
                  </a:lnTo>
                  <a:lnTo>
                    <a:pt x="11073" y="7999"/>
                  </a:lnTo>
                  <a:lnTo>
                    <a:pt x="12339" y="6869"/>
                  </a:lnTo>
                  <a:lnTo>
                    <a:pt x="12929" y="6220"/>
                  </a:lnTo>
                  <a:lnTo>
                    <a:pt x="13460" y="5522"/>
                  </a:lnTo>
                  <a:lnTo>
                    <a:pt x="13927" y="4782"/>
                  </a:lnTo>
                  <a:lnTo>
                    <a:pt x="14441" y="4072"/>
                  </a:lnTo>
                  <a:lnTo>
                    <a:pt x="14882" y="3318"/>
                  </a:lnTo>
                  <a:lnTo>
                    <a:pt x="15386" y="2604"/>
                  </a:lnTo>
                  <a:lnTo>
                    <a:pt x="15975" y="1954"/>
                  </a:lnTo>
                  <a:lnTo>
                    <a:pt x="16654" y="1471"/>
                  </a:lnTo>
                  <a:lnTo>
                    <a:pt x="17423" y="1150"/>
                  </a:lnTo>
                  <a:lnTo>
                    <a:pt x="18173" y="798"/>
                  </a:lnTo>
                  <a:lnTo>
                    <a:pt x="18969" y="550"/>
                  </a:lnTo>
                  <a:lnTo>
                    <a:pt x="19732" y="222"/>
                  </a:lnTo>
                  <a:lnTo>
                    <a:pt x="20543" y="34"/>
                  </a:lnTo>
                  <a:lnTo>
                    <a:pt x="205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 rot="-6699910">
              <a:off x="-2230858" y="3858562"/>
              <a:ext cx="6630098" cy="1064517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0"/>
          <p:cNvGrpSpPr/>
          <p:nvPr/>
        </p:nvGrpSpPr>
        <p:grpSpPr>
          <a:xfrm>
            <a:off x="-1189025" y="-701951"/>
            <a:ext cx="8004449" cy="7080701"/>
            <a:chOff x="-1189025" y="-701951"/>
            <a:chExt cx="8004449" cy="7080701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89025" y="3370425"/>
              <a:ext cx="3052799" cy="300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02375" y="-701951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>
            <a:spLocks noGrp="1"/>
          </p:cNvSpPr>
          <p:nvPr>
            <p:ph type="title" hasCustomPrompt="1"/>
          </p:nvPr>
        </p:nvSpPr>
        <p:spPr>
          <a:xfrm>
            <a:off x="713100" y="963712"/>
            <a:ext cx="4234800" cy="9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713101" y="1911742"/>
            <a:ext cx="42348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874283"/>
            <a:ext cx="4234800" cy="9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4" name="Google Shape;204;p20"/>
          <p:cNvSpPr txBox="1">
            <a:spLocks noGrp="1"/>
          </p:cNvSpPr>
          <p:nvPr>
            <p:ph type="subTitle" idx="3"/>
          </p:nvPr>
        </p:nvSpPr>
        <p:spPr>
          <a:xfrm>
            <a:off x="713101" y="3822188"/>
            <a:ext cx="42348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20"/>
          <p:cNvSpPr>
            <a:spLocks noGrp="1"/>
          </p:cNvSpPr>
          <p:nvPr>
            <p:ph type="pic" idx="4"/>
          </p:nvPr>
        </p:nvSpPr>
        <p:spPr>
          <a:xfrm>
            <a:off x="5943100" y="0"/>
            <a:ext cx="320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0"/>
          <p:cNvSpPr/>
          <p:nvPr/>
        </p:nvSpPr>
        <p:spPr>
          <a:xfrm rot="7165342">
            <a:off x="-3275309" y="496960"/>
            <a:ext cx="6630110" cy="1064518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2"/>
          <p:cNvGrpSpPr/>
          <p:nvPr/>
        </p:nvGrpSpPr>
        <p:grpSpPr>
          <a:xfrm>
            <a:off x="-1310452" y="-1241175"/>
            <a:ext cx="11321607" cy="6020558"/>
            <a:chOff x="-1310452" y="-1241175"/>
            <a:chExt cx="11321607" cy="6020558"/>
          </a:xfrm>
        </p:grpSpPr>
        <p:pic>
          <p:nvPicPr>
            <p:cNvPr id="216" name="Google Shape;21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040504" y="-1241175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310452" y="1977438"/>
              <a:ext cx="2843400" cy="2801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/>
          <p:nvPr/>
        </p:nvSpPr>
        <p:spPr>
          <a:xfrm rot="9001523">
            <a:off x="-2702944" y="-740963"/>
            <a:ext cx="7395507" cy="4341616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3"/>
          <p:cNvGrpSpPr/>
          <p:nvPr/>
        </p:nvGrpSpPr>
        <p:grpSpPr>
          <a:xfrm>
            <a:off x="-974175" y="-759312"/>
            <a:ext cx="11221325" cy="6780851"/>
            <a:chOff x="-974175" y="-759312"/>
            <a:chExt cx="11221325" cy="6780851"/>
          </a:xfrm>
        </p:grpSpPr>
        <p:pic>
          <p:nvPicPr>
            <p:cNvPr id="223" name="Google Shape;223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74175" y="3186467"/>
              <a:ext cx="2877024" cy="283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34100" y="1530624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8950" y="-759312"/>
              <a:ext cx="2635848" cy="25974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4761775" y="654448"/>
            <a:ext cx="36690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"/>
          </p:nvPr>
        </p:nvSpPr>
        <p:spPr>
          <a:xfrm>
            <a:off x="4761900" y="1694151"/>
            <a:ext cx="3669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>
            <a:spLocks noGrp="1"/>
          </p:cNvSpPr>
          <p:nvPr>
            <p:ph type="pic" idx="2"/>
          </p:nvPr>
        </p:nvSpPr>
        <p:spPr>
          <a:xfrm>
            <a:off x="0" y="0"/>
            <a:ext cx="2077200" cy="40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"/>
          <p:cNvSpPr>
            <a:spLocks noGrp="1"/>
          </p:cNvSpPr>
          <p:nvPr>
            <p:ph type="pic" idx="3"/>
          </p:nvPr>
        </p:nvSpPr>
        <p:spPr>
          <a:xfrm>
            <a:off x="2198425" y="539400"/>
            <a:ext cx="2373600" cy="40647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 txBox="1"/>
          <p:nvPr/>
        </p:nvSpPr>
        <p:spPr>
          <a:xfrm>
            <a:off x="4761775" y="3512552"/>
            <a:ext cx="3669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3"/>
          <p:cNvSpPr/>
          <p:nvPr/>
        </p:nvSpPr>
        <p:spPr>
          <a:xfrm rot="-10133905">
            <a:off x="4266428" y="-462693"/>
            <a:ext cx="6630102" cy="1064517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349450" y="-1019451"/>
            <a:ext cx="8832676" cy="7298228"/>
            <a:chOff x="349450" y="-1019451"/>
            <a:chExt cx="8832676" cy="7298228"/>
          </a:xfrm>
        </p:grpSpPr>
        <p:pic>
          <p:nvPicPr>
            <p:cNvPr id="235" name="Google Shape;23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04125" y="3935425"/>
              <a:ext cx="2378001" cy="2343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9450" y="-1019451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 rot="-9110327">
            <a:off x="-1722554" y="4071744"/>
            <a:ext cx="6630082" cy="1064514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5"/>
          <p:cNvGrpSpPr/>
          <p:nvPr/>
        </p:nvGrpSpPr>
        <p:grpSpPr>
          <a:xfrm>
            <a:off x="-1185823" y="-966526"/>
            <a:ext cx="11425372" cy="7225725"/>
            <a:chOff x="-1185823" y="-966526"/>
            <a:chExt cx="11425372" cy="7225725"/>
          </a:xfrm>
        </p:grpSpPr>
        <p:pic>
          <p:nvPicPr>
            <p:cNvPr id="241" name="Google Shape;24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85823" y="1623012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06775" y="3664800"/>
              <a:ext cx="2632773" cy="259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21350" y="-966526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 rot="-6350428">
            <a:off x="5675621" y="285740"/>
            <a:ext cx="6630088" cy="1064515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924625" y="1487164"/>
            <a:ext cx="10861136" cy="4751736"/>
            <a:chOff x="-924625" y="1487164"/>
            <a:chExt cx="10861136" cy="4751736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24625" y="3311550"/>
              <a:ext cx="2970651" cy="292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35252" y="1487164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934675" y="2089575"/>
            <a:ext cx="33936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292275" y="3574575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767925" y="1011232"/>
            <a:ext cx="1727100" cy="802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>
            <a:spLocks noGrp="1"/>
          </p:cNvSpPr>
          <p:nvPr>
            <p:ph type="pic" idx="3"/>
          </p:nvPr>
        </p:nvSpPr>
        <p:spPr>
          <a:xfrm>
            <a:off x="0" y="0"/>
            <a:ext cx="2077200" cy="40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>
            <a:spLocks noGrp="1"/>
          </p:cNvSpPr>
          <p:nvPr>
            <p:ph type="pic" idx="4"/>
          </p:nvPr>
        </p:nvSpPr>
        <p:spPr>
          <a:xfrm>
            <a:off x="2198425" y="919800"/>
            <a:ext cx="2373600" cy="422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983698" y="-1009401"/>
            <a:ext cx="11146523" cy="6071564"/>
            <a:chOff x="-983698" y="-1009401"/>
            <a:chExt cx="11146523" cy="6071564"/>
          </a:xfrm>
        </p:grpSpPr>
        <p:pic>
          <p:nvPicPr>
            <p:cNvPr id="30" name="Google Shape;3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83698" y="2893012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49775" y="1054874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07025" y="-1009401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" name="Google Shape;33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100" y="1181750"/>
            <a:ext cx="77178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 rot="-2466882" flipH="1">
            <a:off x="3164969" y="2244401"/>
            <a:ext cx="7395491" cy="4341606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930168" y="-1040500"/>
            <a:ext cx="11268443" cy="6959375"/>
            <a:chOff x="-930168" y="-1040500"/>
            <a:chExt cx="11268443" cy="6959375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31726" y="-1040500"/>
              <a:ext cx="3206549" cy="3159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30168" y="3746325"/>
              <a:ext cx="2204686" cy="217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41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161738" y="2744249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161738" y="3110928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4864063" y="2744249"/>
            <a:ext cx="311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udson"/>
              <a:buNone/>
              <a:defRPr sz="2200" b="1"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4864063" y="3110928"/>
            <a:ext cx="3118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1844565" y="-691081"/>
            <a:ext cx="12097120" cy="6265016"/>
            <a:chOff x="-1844565" y="-691081"/>
            <a:chExt cx="12097120" cy="6265016"/>
          </a:xfrm>
        </p:grpSpPr>
        <p:sp>
          <p:nvSpPr>
            <p:cNvPr id="48" name="Google Shape;48;p5"/>
            <p:cNvSpPr/>
            <p:nvPr/>
          </p:nvSpPr>
          <p:spPr>
            <a:xfrm>
              <a:off x="3622435" y="4509415"/>
              <a:ext cx="6630120" cy="1064520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-1844565" y="-691081"/>
              <a:ext cx="6630120" cy="1064520"/>
            </a:xfrm>
            <a:custGeom>
              <a:avLst/>
              <a:gdLst/>
              <a:ahLst/>
              <a:cxnLst/>
              <a:rect l="l" t="t" r="r" b="b"/>
              <a:pathLst>
                <a:path w="18417" h="2957" extrusionOk="0">
                  <a:moveTo>
                    <a:pt x="17" y="2957"/>
                  </a:moveTo>
                  <a:lnTo>
                    <a:pt x="0" y="2926"/>
                  </a:lnTo>
                  <a:cubicBezTo>
                    <a:pt x="246" y="2787"/>
                    <a:pt x="296" y="2764"/>
                    <a:pt x="430" y="2701"/>
                  </a:cubicBezTo>
                  <a:cubicBezTo>
                    <a:pt x="505" y="2665"/>
                    <a:pt x="607" y="2617"/>
                    <a:pt x="786" y="2528"/>
                  </a:cubicBezTo>
                  <a:cubicBezTo>
                    <a:pt x="1032" y="2407"/>
                    <a:pt x="1300" y="2280"/>
                    <a:pt x="1583" y="2150"/>
                  </a:cubicBezTo>
                  <a:cubicBezTo>
                    <a:pt x="1696" y="2099"/>
                    <a:pt x="1804" y="2028"/>
                    <a:pt x="1919" y="1953"/>
                  </a:cubicBezTo>
                  <a:cubicBezTo>
                    <a:pt x="2054" y="1864"/>
                    <a:pt x="2194" y="1772"/>
                    <a:pt x="2353" y="1705"/>
                  </a:cubicBezTo>
                  <a:cubicBezTo>
                    <a:pt x="2599" y="1601"/>
                    <a:pt x="2859" y="1501"/>
                    <a:pt x="3134" y="1395"/>
                  </a:cubicBezTo>
                  <a:lnTo>
                    <a:pt x="3176" y="1379"/>
                  </a:lnTo>
                  <a:cubicBezTo>
                    <a:pt x="3324" y="1322"/>
                    <a:pt x="3476" y="1277"/>
                    <a:pt x="3637" y="1230"/>
                  </a:cubicBezTo>
                  <a:cubicBezTo>
                    <a:pt x="3763" y="1194"/>
                    <a:pt x="3892" y="1156"/>
                    <a:pt x="4020" y="1111"/>
                  </a:cubicBezTo>
                  <a:cubicBezTo>
                    <a:pt x="4099" y="1084"/>
                    <a:pt x="4178" y="1056"/>
                    <a:pt x="4258" y="1027"/>
                  </a:cubicBezTo>
                  <a:cubicBezTo>
                    <a:pt x="4452" y="958"/>
                    <a:pt x="4651" y="886"/>
                    <a:pt x="4854" y="824"/>
                  </a:cubicBezTo>
                  <a:cubicBezTo>
                    <a:pt x="5008" y="776"/>
                    <a:pt x="5170" y="747"/>
                    <a:pt x="5327" y="718"/>
                  </a:cubicBezTo>
                  <a:cubicBezTo>
                    <a:pt x="5456" y="694"/>
                    <a:pt x="5590" y="670"/>
                    <a:pt x="5719" y="635"/>
                  </a:cubicBezTo>
                  <a:cubicBezTo>
                    <a:pt x="5828" y="606"/>
                    <a:pt x="5939" y="573"/>
                    <a:pt x="6046" y="542"/>
                  </a:cubicBezTo>
                  <a:cubicBezTo>
                    <a:pt x="6216" y="491"/>
                    <a:pt x="6392" y="438"/>
                    <a:pt x="6570" y="399"/>
                  </a:cubicBezTo>
                  <a:cubicBezTo>
                    <a:pt x="6687" y="374"/>
                    <a:pt x="6805" y="342"/>
                    <a:pt x="6919" y="312"/>
                  </a:cubicBezTo>
                  <a:cubicBezTo>
                    <a:pt x="7086" y="267"/>
                    <a:pt x="7259" y="221"/>
                    <a:pt x="7432" y="193"/>
                  </a:cubicBezTo>
                  <a:cubicBezTo>
                    <a:pt x="7595" y="166"/>
                    <a:pt x="7764" y="168"/>
                    <a:pt x="7927" y="169"/>
                  </a:cubicBezTo>
                  <a:cubicBezTo>
                    <a:pt x="8056" y="171"/>
                    <a:pt x="8190" y="172"/>
                    <a:pt x="8318" y="159"/>
                  </a:cubicBezTo>
                  <a:cubicBezTo>
                    <a:pt x="8441" y="147"/>
                    <a:pt x="8564" y="125"/>
                    <a:pt x="8684" y="104"/>
                  </a:cubicBezTo>
                  <a:cubicBezTo>
                    <a:pt x="8851" y="74"/>
                    <a:pt x="9024" y="44"/>
                    <a:pt x="9195" y="39"/>
                  </a:cubicBezTo>
                  <a:cubicBezTo>
                    <a:pt x="9316" y="36"/>
                    <a:pt x="9437" y="28"/>
                    <a:pt x="9554" y="20"/>
                  </a:cubicBezTo>
                  <a:cubicBezTo>
                    <a:pt x="9722" y="8"/>
                    <a:pt x="9882" y="-2"/>
                    <a:pt x="10042" y="0"/>
                  </a:cubicBezTo>
                  <a:cubicBezTo>
                    <a:pt x="10256" y="4"/>
                    <a:pt x="10467" y="19"/>
                    <a:pt x="10672" y="33"/>
                  </a:cubicBezTo>
                  <a:cubicBezTo>
                    <a:pt x="10744" y="38"/>
                    <a:pt x="10816" y="43"/>
                    <a:pt x="10888" y="47"/>
                  </a:cubicBezTo>
                  <a:cubicBezTo>
                    <a:pt x="11173" y="65"/>
                    <a:pt x="11451" y="93"/>
                    <a:pt x="11719" y="120"/>
                  </a:cubicBezTo>
                  <a:lnTo>
                    <a:pt x="11732" y="122"/>
                  </a:lnTo>
                  <a:cubicBezTo>
                    <a:pt x="11834" y="132"/>
                    <a:pt x="11935" y="141"/>
                    <a:pt x="12035" y="150"/>
                  </a:cubicBezTo>
                  <a:cubicBezTo>
                    <a:pt x="12222" y="166"/>
                    <a:pt x="12399" y="182"/>
                    <a:pt x="12574" y="206"/>
                  </a:cubicBezTo>
                  <a:cubicBezTo>
                    <a:pt x="12763" y="231"/>
                    <a:pt x="12949" y="262"/>
                    <a:pt x="13129" y="292"/>
                  </a:cubicBezTo>
                  <a:cubicBezTo>
                    <a:pt x="13224" y="308"/>
                    <a:pt x="13317" y="324"/>
                    <a:pt x="13410" y="338"/>
                  </a:cubicBezTo>
                  <a:cubicBezTo>
                    <a:pt x="13544" y="359"/>
                    <a:pt x="13679" y="378"/>
                    <a:pt x="13808" y="397"/>
                  </a:cubicBezTo>
                  <a:cubicBezTo>
                    <a:pt x="13959" y="419"/>
                    <a:pt x="14102" y="439"/>
                    <a:pt x="14245" y="462"/>
                  </a:cubicBezTo>
                  <a:cubicBezTo>
                    <a:pt x="14389" y="486"/>
                    <a:pt x="14527" y="532"/>
                    <a:pt x="14661" y="578"/>
                  </a:cubicBezTo>
                  <a:cubicBezTo>
                    <a:pt x="14799" y="625"/>
                    <a:pt x="14930" y="669"/>
                    <a:pt x="15065" y="688"/>
                  </a:cubicBezTo>
                  <a:cubicBezTo>
                    <a:pt x="15249" y="715"/>
                    <a:pt x="15434" y="726"/>
                    <a:pt x="15612" y="736"/>
                  </a:cubicBezTo>
                  <a:cubicBezTo>
                    <a:pt x="15714" y="742"/>
                    <a:pt x="15811" y="748"/>
                    <a:pt x="15908" y="756"/>
                  </a:cubicBezTo>
                  <a:cubicBezTo>
                    <a:pt x="16130" y="776"/>
                    <a:pt x="16349" y="769"/>
                    <a:pt x="16561" y="763"/>
                  </a:cubicBezTo>
                  <a:cubicBezTo>
                    <a:pt x="16625" y="761"/>
                    <a:pt x="16688" y="759"/>
                    <a:pt x="16751" y="758"/>
                  </a:cubicBezTo>
                  <a:cubicBezTo>
                    <a:pt x="17036" y="753"/>
                    <a:pt x="17314" y="744"/>
                    <a:pt x="17589" y="692"/>
                  </a:cubicBezTo>
                  <a:cubicBezTo>
                    <a:pt x="17870" y="640"/>
                    <a:pt x="18144" y="584"/>
                    <a:pt x="18404" y="477"/>
                  </a:cubicBezTo>
                  <a:lnTo>
                    <a:pt x="18417" y="510"/>
                  </a:lnTo>
                  <a:cubicBezTo>
                    <a:pt x="18154" y="618"/>
                    <a:pt x="17878" y="674"/>
                    <a:pt x="17595" y="727"/>
                  </a:cubicBezTo>
                  <a:cubicBezTo>
                    <a:pt x="17318" y="779"/>
                    <a:pt x="17038" y="788"/>
                    <a:pt x="16752" y="793"/>
                  </a:cubicBezTo>
                  <a:cubicBezTo>
                    <a:pt x="16689" y="794"/>
                    <a:pt x="16626" y="796"/>
                    <a:pt x="16562" y="798"/>
                  </a:cubicBezTo>
                  <a:cubicBezTo>
                    <a:pt x="16350" y="805"/>
                    <a:pt x="16129" y="811"/>
                    <a:pt x="15905" y="792"/>
                  </a:cubicBezTo>
                  <a:cubicBezTo>
                    <a:pt x="15808" y="783"/>
                    <a:pt x="15712" y="777"/>
                    <a:pt x="15609" y="771"/>
                  </a:cubicBezTo>
                  <a:cubicBezTo>
                    <a:pt x="15431" y="761"/>
                    <a:pt x="15246" y="750"/>
                    <a:pt x="15060" y="723"/>
                  </a:cubicBezTo>
                  <a:cubicBezTo>
                    <a:pt x="14922" y="703"/>
                    <a:pt x="14790" y="659"/>
                    <a:pt x="14649" y="611"/>
                  </a:cubicBezTo>
                  <a:cubicBezTo>
                    <a:pt x="14517" y="566"/>
                    <a:pt x="14380" y="520"/>
                    <a:pt x="14239" y="497"/>
                  </a:cubicBezTo>
                  <a:cubicBezTo>
                    <a:pt x="14096" y="474"/>
                    <a:pt x="13954" y="453"/>
                    <a:pt x="13803" y="432"/>
                  </a:cubicBezTo>
                  <a:cubicBezTo>
                    <a:pt x="13673" y="413"/>
                    <a:pt x="13539" y="394"/>
                    <a:pt x="13404" y="373"/>
                  </a:cubicBezTo>
                  <a:cubicBezTo>
                    <a:pt x="13312" y="358"/>
                    <a:pt x="13218" y="343"/>
                    <a:pt x="13124" y="327"/>
                  </a:cubicBezTo>
                  <a:cubicBezTo>
                    <a:pt x="12944" y="297"/>
                    <a:pt x="12758" y="266"/>
                    <a:pt x="12570" y="241"/>
                  </a:cubicBezTo>
                  <a:cubicBezTo>
                    <a:pt x="12395" y="217"/>
                    <a:pt x="12219" y="202"/>
                    <a:pt x="12032" y="185"/>
                  </a:cubicBezTo>
                  <a:cubicBezTo>
                    <a:pt x="11932" y="176"/>
                    <a:pt x="11830" y="167"/>
                    <a:pt x="11728" y="157"/>
                  </a:cubicBezTo>
                  <a:lnTo>
                    <a:pt x="11715" y="155"/>
                  </a:lnTo>
                  <a:cubicBezTo>
                    <a:pt x="11447" y="128"/>
                    <a:pt x="11170" y="100"/>
                    <a:pt x="10886" y="82"/>
                  </a:cubicBezTo>
                  <a:cubicBezTo>
                    <a:pt x="10814" y="78"/>
                    <a:pt x="10742" y="73"/>
                    <a:pt x="10669" y="68"/>
                  </a:cubicBezTo>
                  <a:cubicBezTo>
                    <a:pt x="10465" y="54"/>
                    <a:pt x="10254" y="39"/>
                    <a:pt x="10041" y="35"/>
                  </a:cubicBezTo>
                  <a:cubicBezTo>
                    <a:pt x="9882" y="32"/>
                    <a:pt x="9724" y="43"/>
                    <a:pt x="9556" y="55"/>
                  </a:cubicBezTo>
                  <a:cubicBezTo>
                    <a:pt x="9439" y="63"/>
                    <a:pt x="9317" y="71"/>
                    <a:pt x="9196" y="75"/>
                  </a:cubicBezTo>
                  <a:cubicBezTo>
                    <a:pt x="9027" y="79"/>
                    <a:pt x="8856" y="109"/>
                    <a:pt x="8690" y="139"/>
                  </a:cubicBezTo>
                  <a:cubicBezTo>
                    <a:pt x="8570" y="160"/>
                    <a:pt x="8445" y="182"/>
                    <a:pt x="8322" y="194"/>
                  </a:cubicBezTo>
                  <a:cubicBezTo>
                    <a:pt x="8191" y="207"/>
                    <a:pt x="8057" y="206"/>
                    <a:pt x="7927" y="205"/>
                  </a:cubicBezTo>
                  <a:cubicBezTo>
                    <a:pt x="7765" y="203"/>
                    <a:pt x="7598" y="202"/>
                    <a:pt x="7437" y="228"/>
                  </a:cubicBezTo>
                  <a:cubicBezTo>
                    <a:pt x="7266" y="256"/>
                    <a:pt x="7094" y="302"/>
                    <a:pt x="6929" y="346"/>
                  </a:cubicBezTo>
                  <a:cubicBezTo>
                    <a:pt x="6814" y="377"/>
                    <a:pt x="6695" y="408"/>
                    <a:pt x="6578" y="434"/>
                  </a:cubicBezTo>
                  <a:cubicBezTo>
                    <a:pt x="6401" y="472"/>
                    <a:pt x="6226" y="525"/>
                    <a:pt x="6056" y="575"/>
                  </a:cubicBezTo>
                  <a:cubicBezTo>
                    <a:pt x="5949" y="607"/>
                    <a:pt x="5838" y="640"/>
                    <a:pt x="5728" y="669"/>
                  </a:cubicBezTo>
                  <a:cubicBezTo>
                    <a:pt x="5598" y="704"/>
                    <a:pt x="5463" y="729"/>
                    <a:pt x="5333" y="753"/>
                  </a:cubicBezTo>
                  <a:cubicBezTo>
                    <a:pt x="5177" y="781"/>
                    <a:pt x="5016" y="811"/>
                    <a:pt x="4865" y="857"/>
                  </a:cubicBezTo>
                  <a:cubicBezTo>
                    <a:pt x="4662" y="920"/>
                    <a:pt x="4463" y="991"/>
                    <a:pt x="4270" y="1060"/>
                  </a:cubicBezTo>
                  <a:cubicBezTo>
                    <a:pt x="4190" y="1089"/>
                    <a:pt x="4110" y="1117"/>
                    <a:pt x="4031" y="1145"/>
                  </a:cubicBezTo>
                  <a:cubicBezTo>
                    <a:pt x="3903" y="1189"/>
                    <a:pt x="3773" y="1227"/>
                    <a:pt x="3647" y="1264"/>
                  </a:cubicBezTo>
                  <a:cubicBezTo>
                    <a:pt x="3487" y="1311"/>
                    <a:pt x="3335" y="1355"/>
                    <a:pt x="3188" y="1412"/>
                  </a:cubicBezTo>
                  <a:lnTo>
                    <a:pt x="3147" y="1428"/>
                  </a:lnTo>
                  <a:cubicBezTo>
                    <a:pt x="2872" y="1534"/>
                    <a:pt x="2612" y="1634"/>
                    <a:pt x="2367" y="1737"/>
                  </a:cubicBezTo>
                  <a:cubicBezTo>
                    <a:pt x="2211" y="1803"/>
                    <a:pt x="2072" y="1894"/>
                    <a:pt x="1938" y="1982"/>
                  </a:cubicBezTo>
                  <a:cubicBezTo>
                    <a:pt x="1822" y="2058"/>
                    <a:pt x="1713" y="2130"/>
                    <a:pt x="1598" y="2183"/>
                  </a:cubicBezTo>
                  <a:cubicBezTo>
                    <a:pt x="1315" y="2312"/>
                    <a:pt x="1047" y="2439"/>
                    <a:pt x="802" y="2560"/>
                  </a:cubicBezTo>
                  <a:cubicBezTo>
                    <a:pt x="622" y="2649"/>
                    <a:pt x="520" y="2697"/>
                    <a:pt x="445" y="2732"/>
                  </a:cubicBezTo>
                  <a:cubicBezTo>
                    <a:pt x="312" y="2795"/>
                    <a:pt x="262" y="2819"/>
                    <a:pt x="17" y="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-957259" y="1530624"/>
            <a:ext cx="11079633" cy="4620058"/>
            <a:chOff x="-957259" y="1530624"/>
            <a:chExt cx="11079633" cy="4620058"/>
          </a:xfrm>
        </p:grpSpPr>
        <p:pic>
          <p:nvPicPr>
            <p:cNvPr id="52" name="Google Shape;5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09325" y="1530624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57259" y="3626331"/>
              <a:ext cx="2561701" cy="2524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 rot="-193524">
            <a:off x="4734731" y="4620258"/>
            <a:ext cx="6630079" cy="1064513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795325" y="-893701"/>
            <a:ext cx="6423849" cy="6914500"/>
            <a:chOff x="-795325" y="-893701"/>
            <a:chExt cx="6423849" cy="6914500"/>
          </a:xfrm>
        </p:grpSpPr>
        <p:pic>
          <p:nvPicPr>
            <p:cNvPr id="59" name="Google Shape;59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795325" y="-893701"/>
              <a:ext cx="2469100" cy="24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15475" y="3938549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713100" y="1853850"/>
            <a:ext cx="42918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13100" y="1204950"/>
            <a:ext cx="500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pic" idx="2"/>
          </p:nvPr>
        </p:nvSpPr>
        <p:spPr>
          <a:xfrm>
            <a:off x="6095675" y="0"/>
            <a:ext cx="3048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7"/>
          <p:cNvSpPr/>
          <p:nvPr/>
        </p:nvSpPr>
        <p:spPr>
          <a:xfrm rot="1798477" flipH="1">
            <a:off x="-2600669" y="1798012"/>
            <a:ext cx="7395507" cy="4341616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258674" y="-1077150"/>
            <a:ext cx="9358577" cy="7472199"/>
            <a:chOff x="258674" y="-1077150"/>
            <a:chExt cx="9358577" cy="7472199"/>
          </a:xfrm>
        </p:grpSpPr>
        <p:pic>
          <p:nvPicPr>
            <p:cNvPr id="68" name="Google Shape;6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58975" y="4312799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" name="Google Shape;69;p8"/>
            <p:cNvGrpSpPr/>
            <p:nvPr/>
          </p:nvGrpSpPr>
          <p:grpSpPr>
            <a:xfrm>
              <a:off x="258674" y="-1077150"/>
              <a:ext cx="9358577" cy="7016553"/>
              <a:chOff x="258674" y="-1077150"/>
              <a:chExt cx="9358577" cy="7016553"/>
            </a:xfrm>
          </p:grpSpPr>
          <p:pic>
            <p:nvPicPr>
              <p:cNvPr id="70" name="Google Shape;7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8674" y="2997929"/>
                <a:ext cx="2985000" cy="29414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78625" y="-1077150"/>
                <a:ext cx="2738626" cy="26987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054075" y="-717776"/>
                <a:ext cx="2113049" cy="2082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3" name="Google Shape;73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135550" y="1385250"/>
            <a:ext cx="4295100" cy="23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8"/>
          <p:cNvSpPr/>
          <p:nvPr/>
        </p:nvSpPr>
        <p:spPr>
          <a:xfrm rot="-2161642">
            <a:off x="5396748" y="3912129"/>
            <a:ext cx="6630063" cy="1064511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0" y="1045800"/>
            <a:ext cx="1920300" cy="40977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8"/>
          <p:cNvSpPr>
            <a:spLocks noGrp="1"/>
          </p:cNvSpPr>
          <p:nvPr>
            <p:ph type="pic" idx="3"/>
          </p:nvPr>
        </p:nvSpPr>
        <p:spPr>
          <a:xfrm>
            <a:off x="2041675" y="0"/>
            <a:ext cx="1920300" cy="422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-983698" y="-1456927"/>
            <a:ext cx="11146523" cy="6519090"/>
            <a:chOff x="-983698" y="-1456927"/>
            <a:chExt cx="11146523" cy="6519090"/>
          </a:xfrm>
        </p:grpSpPr>
        <p:pic>
          <p:nvPicPr>
            <p:cNvPr id="80" name="Google Shape;8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83698" y="2893012"/>
              <a:ext cx="2201259" cy="216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049775" y="1054874"/>
              <a:ext cx="2113049" cy="208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972325" y="-1456927"/>
              <a:ext cx="3277651" cy="32298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1964700" y="2278650"/>
            <a:ext cx="521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964700" y="1629750"/>
            <a:ext cx="521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/>
          <p:nvPr/>
        </p:nvSpPr>
        <p:spPr>
          <a:xfrm rot="-164359">
            <a:off x="3783670" y="4700159"/>
            <a:ext cx="6630099" cy="1064517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713100" y="3998900"/>
            <a:ext cx="7717800" cy="60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latin typeface="Judson"/>
                <a:ea typeface="Judson"/>
                <a:cs typeface="Judson"/>
                <a:sym typeface="Judson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dson"/>
              <a:buNone/>
              <a:defRPr sz="30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1751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  <p:sldLayoutId id="2147483666" r:id="rId15"/>
    <p:sldLayoutId id="2147483668" r:id="rId16"/>
    <p:sldLayoutId id="2147483669" r:id="rId17"/>
    <p:sldLayoutId id="2147483670" r:id="rId18"/>
    <p:sldLayoutId id="214748367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ctrTitle"/>
          </p:nvPr>
        </p:nvSpPr>
        <p:spPr>
          <a:xfrm>
            <a:off x="0" y="755950"/>
            <a:ext cx="4505400" cy="263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PRICE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b="0" i="1"/>
              <a:t>PREDICTOR</a:t>
            </a:r>
            <a:endParaRPr b="0" i="1"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1"/>
          </p:nvPr>
        </p:nvSpPr>
        <p:spPr>
          <a:xfrm>
            <a:off x="0" y="3394450"/>
            <a:ext cx="45054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Group: FCEC Group 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Khansa Putri Nugraha (U23202572K)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Odilia Kathleen Gunawan (U2321163G)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34" r="5634"/>
          <a:stretch/>
        </p:blipFill>
        <p:spPr>
          <a:xfrm>
            <a:off x="6883975" y="539400"/>
            <a:ext cx="2260101" cy="4064599"/>
          </a:xfrm>
          <a:prstGeom prst="rect">
            <a:avLst/>
          </a:prstGeom>
        </p:spPr>
      </p:pic>
      <p:pic>
        <p:nvPicPr>
          <p:cNvPr id="259" name="Google Shape;259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5" r="45497"/>
          <a:stretch/>
        </p:blipFill>
        <p:spPr>
          <a:xfrm>
            <a:off x="4505525" y="0"/>
            <a:ext cx="2260099" cy="4156376"/>
          </a:xfrm>
          <a:prstGeom prst="rect">
            <a:avLst/>
          </a:prstGeom>
        </p:spPr>
      </p:pic>
      <p:sp>
        <p:nvSpPr>
          <p:cNvPr id="260" name="Google Shape;260;p29"/>
          <p:cNvSpPr/>
          <p:nvPr/>
        </p:nvSpPr>
        <p:spPr>
          <a:xfrm rot="-9110327">
            <a:off x="4266446" y="-157881"/>
            <a:ext cx="6630082" cy="1064514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AC0F153-0027-25FF-06E1-8F3BE696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9" y="1272706"/>
            <a:ext cx="3875777" cy="35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DATA VISUALIZATION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15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VISUALIZATION</a:t>
            </a: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4D65CF-397B-F64A-02D3-55F801B1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1272705"/>
            <a:ext cx="7960106" cy="25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2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VISUALIZATION</a:t>
            </a: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E6C299-D482-6E64-7E1D-8CA287FC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9" y="1272705"/>
            <a:ext cx="4914985" cy="35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7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VISUALIZATION</a:t>
            </a: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6DF3BB-2509-A7D3-8FC1-E5560DBCA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9" y="1272705"/>
            <a:ext cx="6983625" cy="35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40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VISUALIZATION</a:t>
            </a:r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B2E2A6-03C4-27CC-DC4C-F4EBE232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1272706"/>
            <a:ext cx="3858900" cy="358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0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CA3F88-CB60-E43D-917D-F39902930B2F}"/>
              </a:ext>
            </a:extLst>
          </p:cNvPr>
          <p:cNvGrpSpPr/>
          <p:nvPr/>
        </p:nvGrpSpPr>
        <p:grpSpPr>
          <a:xfrm>
            <a:off x="713100" y="1272705"/>
            <a:ext cx="5795421" cy="3582745"/>
            <a:chOff x="713100" y="1252126"/>
            <a:chExt cx="6134417" cy="3792313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C236C855-CB4E-D9B2-5E1D-B6D0FA5A1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0" y="1252126"/>
              <a:ext cx="6134417" cy="379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B5E0217-BB3C-7049-82CA-50ECA3E78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375" y="2571750"/>
              <a:ext cx="5591175" cy="193675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1B6C10-8F5F-7F79-BD9D-576D91A90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759" y="4339740"/>
              <a:ext cx="5526405" cy="359854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56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DATA VISUALIZATION</a:t>
            </a:r>
            <a:endParaRPr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4B1A25-3186-5079-FB7B-E6AFE5AAF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1277268"/>
            <a:ext cx="3579500" cy="358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6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MATIRX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3F0C3E-D23E-2727-101B-D4C72BA6FDF7}"/>
              </a:ext>
            </a:extLst>
          </p:cNvPr>
          <p:cNvGrpSpPr/>
          <p:nvPr/>
        </p:nvGrpSpPr>
        <p:grpSpPr>
          <a:xfrm>
            <a:off x="713100" y="1272705"/>
            <a:ext cx="5919536" cy="3748028"/>
            <a:chOff x="713100" y="1242992"/>
            <a:chExt cx="5992812" cy="377096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A09A31C-6EEE-B3D3-3238-A3D13BAB8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0" y="1242992"/>
              <a:ext cx="5992812" cy="3770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1757C6-F5B7-2500-76DA-535FF2E6C34F}"/>
                </a:ext>
              </a:extLst>
            </p:cNvPr>
            <p:cNvSpPr/>
            <p:nvPr/>
          </p:nvSpPr>
          <p:spPr>
            <a:xfrm>
              <a:off x="1696720" y="1290320"/>
              <a:ext cx="426720" cy="3002280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54" name="Google Shape;454;p51"/>
          <p:cNvSpPr txBox="1"/>
          <p:nvPr/>
        </p:nvSpPr>
        <p:spPr>
          <a:xfrm>
            <a:off x="6766560" y="2453602"/>
            <a:ext cx="2308860" cy="120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positive correlation: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room_type_encoded</a:t>
            </a:r>
            <a:endParaRPr lang="en-US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neighbourhood_encoded_type</a:t>
            </a:r>
            <a:endParaRPr lang="en-US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negative correlation: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distance_from_center</a:t>
            </a:r>
            <a:endParaRPr lang="en-US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1853400" y="2089575"/>
            <a:ext cx="54372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0" i="1"/>
              <a:t>ANALYSIS </a:t>
            </a:r>
            <a:endParaRPr sz="6800" b="0" i="1"/>
          </a:p>
        </p:txBody>
      </p:sp>
      <p:sp>
        <p:nvSpPr>
          <p:cNvPr id="343" name="Google Shape;343;p41"/>
          <p:cNvSpPr txBox="1">
            <a:spLocks noGrp="1"/>
          </p:cNvSpPr>
          <p:nvPr>
            <p:ph type="title" idx="2"/>
          </p:nvPr>
        </p:nvSpPr>
        <p:spPr>
          <a:xfrm>
            <a:off x="3708450" y="1011232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3;p33">
            <a:extLst>
              <a:ext uri="{FF2B5EF4-FFF2-40B4-BE49-F238E27FC236}">
                <a16:creationId xmlns:a16="http://schemas.microsoft.com/office/drawing/2014/main" id="{4A6C79BC-38B8-FBA3-0326-A722654567C4}"/>
              </a:ext>
            </a:extLst>
          </p:cNvPr>
          <p:cNvSpPr txBox="1">
            <a:spLocks/>
          </p:cNvSpPr>
          <p:nvPr/>
        </p:nvSpPr>
        <p:spPr>
          <a:xfrm>
            <a:off x="3126989" y="3515873"/>
            <a:ext cx="2890022" cy="116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buClr>
                <a:schemeClr val="tx2"/>
              </a:buClr>
              <a:buFont typeface="Roboto"/>
              <a:buChar char="●"/>
            </a:pPr>
            <a:r>
              <a:rPr lang="en-US"/>
              <a:t>Data splitting</a:t>
            </a:r>
          </a:p>
          <a:p>
            <a:pPr indent="-330200">
              <a:buClr>
                <a:schemeClr val="tx2"/>
              </a:buClr>
              <a:buFont typeface="Roboto"/>
              <a:buChar char="●"/>
            </a:pPr>
            <a:r>
              <a:rPr lang="en-US"/>
              <a:t>Data resampling</a:t>
            </a:r>
          </a:p>
          <a:p>
            <a:pPr indent="-330200">
              <a:buClr>
                <a:schemeClr val="tx2"/>
              </a:buClr>
              <a:buFont typeface="Roboto"/>
              <a:buChar char="●"/>
            </a:pPr>
            <a:r>
              <a:rPr lang="en-US"/>
              <a:t>Machine learning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59BD9-7AC4-329C-058E-31A6E83A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9" y="1272705"/>
            <a:ext cx="7439558" cy="2297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1853400" y="2089575"/>
            <a:ext cx="54372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0" i="1"/>
              <a:t>MOTIVATION </a:t>
            </a:r>
            <a:endParaRPr sz="6800" b="0" i="1"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3232800" y="3574575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made us start on Airbnb price analysis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title" idx="2"/>
          </p:nvPr>
        </p:nvSpPr>
        <p:spPr>
          <a:xfrm>
            <a:off x="3708450" y="1011232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79627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RESAMPLING – RANDOM OVERSAMPLING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76BEC-8775-2AA5-1205-B694156D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9" y="1272705"/>
            <a:ext cx="7801794" cy="19859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RESAMPLING - SMOTETomek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B6889-526E-3BC8-7712-F6722A4E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272705"/>
            <a:ext cx="7717800" cy="16874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RESAMPLING - SMOTEEN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37BA5-4F23-7B37-5A09-3B40630B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272705"/>
            <a:ext cx="7717800" cy="16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</a:t>
            </a:r>
            <a:r>
              <a:rPr lang="en-ID"/>
              <a:t>- </a:t>
            </a:r>
            <a:r>
              <a:rPr lang="en-ID" err="1"/>
              <a:t>XGBoost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721466-81DA-2764-B86A-33701C314558}"/>
              </a:ext>
            </a:extLst>
          </p:cNvPr>
          <p:cNvGrpSpPr/>
          <p:nvPr/>
        </p:nvGrpSpPr>
        <p:grpSpPr>
          <a:xfrm>
            <a:off x="713100" y="1314268"/>
            <a:ext cx="7016284" cy="3541182"/>
            <a:chOff x="713100" y="1314268"/>
            <a:chExt cx="6562738" cy="3312273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0B264D4B-30D4-6C47-C1C6-0E09A6965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0" y="1314268"/>
              <a:ext cx="2075820" cy="16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7BAED724-4620-313A-F154-921FF5F2B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019" y="1314268"/>
              <a:ext cx="2075819" cy="162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5B6EB6D3-5DB5-10F6-7B77-8E3FE63AF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559" y="1314268"/>
              <a:ext cx="2075821" cy="160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>
              <a:extLst>
                <a:ext uri="{FF2B5EF4-FFF2-40B4-BE49-F238E27FC236}">
                  <a16:creationId xmlns:a16="http://schemas.microsoft.com/office/drawing/2014/main" id="{7D58674E-5253-0D86-33C3-4CF865F27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559" y="2998715"/>
              <a:ext cx="2075820" cy="1627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6" name="Picture 12">
              <a:extLst>
                <a:ext uri="{FF2B5EF4-FFF2-40B4-BE49-F238E27FC236}">
                  <a16:creationId xmlns:a16="http://schemas.microsoft.com/office/drawing/2014/main" id="{0223FBE7-6E80-9955-3C4B-B4F687E71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1" y="2998715"/>
              <a:ext cx="2075819" cy="160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</a:t>
            </a:r>
            <a:r>
              <a:rPr lang="en-ID"/>
              <a:t>- </a:t>
            </a:r>
            <a:r>
              <a:rPr lang="en-ID" err="1"/>
              <a:t>XGBoost</a:t>
            </a:r>
            <a:endParaRPr/>
          </a:p>
        </p:txBody>
      </p:sp>
      <p:sp>
        <p:nvSpPr>
          <p:cNvPr id="2" name="Google Shape;452;p51">
            <a:extLst>
              <a:ext uri="{FF2B5EF4-FFF2-40B4-BE49-F238E27FC236}">
                <a16:creationId xmlns:a16="http://schemas.microsoft.com/office/drawing/2014/main" id="{F18D29D0-DDD2-86E2-68F9-E622AB80F91B}"/>
              </a:ext>
            </a:extLst>
          </p:cNvPr>
          <p:cNvSpPr txBox="1"/>
          <p:nvPr/>
        </p:nvSpPr>
        <p:spPr>
          <a:xfrm>
            <a:off x="713100" y="1363017"/>
            <a:ext cx="3988440" cy="323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set: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train	: 0.42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test	: 0.42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Median Error Percentage	: 47.32%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: 0.42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endParaRPr lang="en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Oversampling set: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train	: 0.42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test	: 0.51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Median Error Percentage	: 40.15%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: 0.42</a:t>
            </a:r>
          </a:p>
        </p:txBody>
      </p:sp>
      <p:sp>
        <p:nvSpPr>
          <p:cNvPr id="7" name="Google Shape;452;p51">
            <a:extLst>
              <a:ext uri="{FF2B5EF4-FFF2-40B4-BE49-F238E27FC236}">
                <a16:creationId xmlns:a16="http://schemas.microsoft.com/office/drawing/2014/main" id="{B7130BF1-1828-9CDC-1AA1-2319B1B7C744}"/>
              </a:ext>
            </a:extLst>
          </p:cNvPr>
          <p:cNvSpPr txBox="1"/>
          <p:nvPr/>
        </p:nvSpPr>
        <p:spPr>
          <a:xfrm>
            <a:off x="4701540" y="1363017"/>
            <a:ext cx="3988440" cy="323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SMOTETomek</a:t>
            </a:r>
            <a:r>
              <a:rPr lang="en-U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set: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train	: 0.42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test	: 0.51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Median Error Percentage		: 39.30%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: 0.42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SMOTEEN set: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train	: 0.35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on test	: 0.53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Median Error Percentage		: 48.18%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: 0.54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181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IMPORTANCES-</a:t>
            </a:r>
            <a:r>
              <a:rPr lang="en-ID"/>
              <a:t> </a:t>
            </a:r>
            <a:r>
              <a:rPr lang="en-ID" err="1"/>
              <a:t>XGBoost</a:t>
            </a:r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4EDD24F-1657-8DC8-BDBC-9FEAFE98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1" y="1270588"/>
            <a:ext cx="4358432" cy="35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10;p35">
            <a:extLst>
              <a:ext uri="{FF2B5EF4-FFF2-40B4-BE49-F238E27FC236}">
                <a16:creationId xmlns:a16="http://schemas.microsoft.com/office/drawing/2014/main" id="{F4456471-9F08-646B-F56C-7F9674B75D8D}"/>
              </a:ext>
            </a:extLst>
          </p:cNvPr>
          <p:cNvSpPr txBox="1"/>
          <p:nvPr/>
        </p:nvSpPr>
        <p:spPr>
          <a:xfrm>
            <a:off x="5071532" y="2515074"/>
            <a:ext cx="3359367" cy="109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r>
              <a:rPr lang="en-ID" b="1">
                <a:latin typeface="Roboto"/>
                <a:ea typeface="Roboto"/>
                <a:cs typeface="Roboto"/>
                <a:sym typeface="Roboto"/>
              </a:rPr>
              <a:t>Important Features: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Room type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Neighbourhood group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Distance from city </a:t>
            </a:r>
            <a:r>
              <a:rPr lang="en-ID" err="1">
                <a:latin typeface="Roboto"/>
                <a:ea typeface="Roboto"/>
                <a:cs typeface="Roboto"/>
                <a:sym typeface="Roboto"/>
              </a:rPr>
              <a:t>center</a:t>
            </a:r>
            <a:endParaRPr lang="en-ID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496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Random Forest Regression</a:t>
            </a:r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EDA7CF1-08E7-2466-876F-4E2B9CADD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01751"/>
            <a:ext cx="9144001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0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Random Forest Regression</a:t>
            </a:r>
            <a:endParaRPr/>
          </a:p>
        </p:txBody>
      </p:sp>
      <p:sp>
        <p:nvSpPr>
          <p:cNvPr id="3" name="Google Shape;452;p51">
            <a:extLst>
              <a:ext uri="{FF2B5EF4-FFF2-40B4-BE49-F238E27FC236}">
                <a16:creationId xmlns:a16="http://schemas.microsoft.com/office/drawing/2014/main" id="{009B1C5A-48D6-07E6-2305-B9CC9AF8A3CA}"/>
              </a:ext>
            </a:extLst>
          </p:cNvPr>
          <p:cNvSpPr txBox="1"/>
          <p:nvPr/>
        </p:nvSpPr>
        <p:spPr>
          <a:xfrm>
            <a:off x="713099" y="1271394"/>
            <a:ext cx="3858900" cy="371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Set:</a:t>
            </a:r>
          </a:p>
          <a:p>
            <a:endParaRPr lang="en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train set: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 : 0.02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	 : 0.13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		 : 6.95 %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	 : 0.13</a:t>
            </a: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test set: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		 : 0.37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 	 : 0.61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		 : 69.0 %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 			 : 0.61</a:t>
            </a:r>
            <a:endParaRPr lang="en" sz="110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2B144-CAF3-0B8C-1729-FE6D293BB23C}"/>
              </a:ext>
            </a:extLst>
          </p:cNvPr>
          <p:cNvSpPr txBox="1"/>
          <p:nvPr/>
        </p:nvSpPr>
        <p:spPr>
          <a:xfrm>
            <a:off x="4571999" y="1371470"/>
            <a:ext cx="38589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Oversampling set:</a:t>
            </a:r>
          </a:p>
          <a:p>
            <a:endParaRPr lang="en-SG" sz="110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SG" sz="11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train set: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		: 0.01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	: 0.12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		: 3.00%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: 0.12</a:t>
            </a:r>
          </a:p>
          <a:p>
            <a:endParaRPr lang="en-SG" sz="11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SG" sz="11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test set: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		: 0.38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	: 0.62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		: 67.0%</a:t>
            </a:r>
          </a:p>
          <a:p>
            <a:r>
              <a:rPr lang="en-SG" sz="11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: 0.62</a:t>
            </a:r>
          </a:p>
        </p:txBody>
      </p:sp>
    </p:spTree>
    <p:extLst>
      <p:ext uri="{BB962C8B-B14F-4D97-AF65-F5344CB8AC3E}">
        <p14:creationId xmlns:p14="http://schemas.microsoft.com/office/powerpoint/2010/main" val="115257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Random Forest Regression</a:t>
            </a:r>
            <a:endParaRPr/>
          </a:p>
        </p:txBody>
      </p:sp>
      <p:sp>
        <p:nvSpPr>
          <p:cNvPr id="3" name="Google Shape;452;p51">
            <a:extLst>
              <a:ext uri="{FF2B5EF4-FFF2-40B4-BE49-F238E27FC236}">
                <a16:creationId xmlns:a16="http://schemas.microsoft.com/office/drawing/2014/main" id="{009B1C5A-48D6-07E6-2305-B9CC9AF8A3CA}"/>
              </a:ext>
            </a:extLst>
          </p:cNvPr>
          <p:cNvSpPr txBox="1"/>
          <p:nvPr/>
        </p:nvSpPr>
        <p:spPr>
          <a:xfrm>
            <a:off x="713099" y="1271394"/>
            <a:ext cx="4142016" cy="371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SMOTETomeek Set:</a:t>
            </a:r>
          </a:p>
          <a:p>
            <a:endParaRPr lang="en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train set: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 : 0.02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  	 : 0.12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 		 : 4.36%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	 : 0.12</a:t>
            </a: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test set: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 		: 0.38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  	: 0.62 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 		: 62.0% 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			: 0.62</a:t>
            </a:r>
            <a:endParaRPr lang="en" sz="110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3DC642-5207-01FF-CBAC-6EE6C7858681}"/>
              </a:ext>
            </a:extLst>
          </p:cNvPr>
          <p:cNvSpPr txBox="1"/>
          <p:nvPr/>
        </p:nvSpPr>
        <p:spPr>
          <a:xfrm>
            <a:off x="4572000" y="1309494"/>
            <a:ext cx="40640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SMOTEEN set:</a:t>
            </a:r>
          </a:p>
          <a:p>
            <a:endParaRPr lang="en"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train set: 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  		: 0.01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  	: 0.07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  		: 0.0% 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: 0.07</a:t>
            </a:r>
          </a:p>
          <a:p>
            <a:r>
              <a:rPr lang="en-SG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SG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test set: 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  		: 0.38 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  	: 0.62 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  		: 62.0% 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: 0.62</a:t>
            </a:r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06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HYPERPARAMETER TUNING</a:t>
            </a: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E01B64-1353-52C2-B30E-CB12469A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1750"/>
            <a:ext cx="9144000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B65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437" y="900888"/>
            <a:ext cx="6363127" cy="3341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HYPERPARAMETER TUNING</a:t>
            </a:r>
            <a:endParaRPr/>
          </a:p>
        </p:txBody>
      </p:sp>
      <p:sp>
        <p:nvSpPr>
          <p:cNvPr id="3" name="Google Shape;452;p51">
            <a:extLst>
              <a:ext uri="{FF2B5EF4-FFF2-40B4-BE49-F238E27FC236}">
                <a16:creationId xmlns:a16="http://schemas.microsoft.com/office/drawing/2014/main" id="{009B1C5A-48D6-07E6-2305-B9CC9AF8A3CA}"/>
              </a:ext>
            </a:extLst>
          </p:cNvPr>
          <p:cNvSpPr txBox="1"/>
          <p:nvPr/>
        </p:nvSpPr>
        <p:spPr>
          <a:xfrm>
            <a:off x="713099" y="1271394"/>
            <a:ext cx="4142016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Set:</a:t>
            </a:r>
          </a:p>
          <a:p>
            <a:endParaRPr lang="en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train set:
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: 0.12
Root Mean Squared Error (RMSE) 	: 0.35
</a:t>
            </a: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		: 19.68%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
Error Margin 			: 0.35</a:t>
            </a: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
For test set:
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: 0.36
Root Mean Squared Error (RMSE) 	: 0.61
</a:t>
            </a: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		: 61.62%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
Error Margin 			: 0.61</a:t>
            </a:r>
          </a:p>
          <a:p>
            <a:endParaRPr lang="en" sz="110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646E3-3F4A-F78F-3DCC-B47155F34AB0}"/>
              </a:ext>
            </a:extLst>
          </p:cNvPr>
          <p:cNvSpPr txBox="1"/>
          <p:nvPr/>
        </p:nvSpPr>
        <p:spPr>
          <a:xfrm>
            <a:off x="4572000" y="1319847"/>
            <a:ext cx="3877985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Oversampling set:</a:t>
            </a:r>
          </a:p>
          <a:p>
            <a:endParaRPr lang="en"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train set: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 		: 0.13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 	: 0.35</a:t>
            </a:r>
          </a:p>
          <a:p>
            <a:r>
              <a:rPr lang="en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     		: 15.81%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: 0.35	</a:t>
            </a:r>
          </a:p>
          <a:p>
            <a:endParaRPr lang="en" sz="11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test set: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		 : 0.36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	 : 0.61</a:t>
            </a:r>
          </a:p>
          <a:p>
            <a:r>
              <a:rPr lang="en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		 : 55.19%</a:t>
            </a:r>
          </a:p>
          <a:p>
            <a:r>
              <a:rPr lang="en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			 : 0.61</a:t>
            </a:r>
          </a:p>
        </p:txBody>
      </p:sp>
    </p:spTree>
    <p:extLst>
      <p:ext uri="{BB962C8B-B14F-4D97-AF65-F5344CB8AC3E}">
        <p14:creationId xmlns:p14="http://schemas.microsoft.com/office/powerpoint/2010/main" val="315744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8312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HYPERPARAMETER TUNING</a:t>
            </a:r>
            <a:endParaRPr/>
          </a:p>
        </p:txBody>
      </p:sp>
      <p:sp>
        <p:nvSpPr>
          <p:cNvPr id="3" name="Google Shape;452;p51">
            <a:extLst>
              <a:ext uri="{FF2B5EF4-FFF2-40B4-BE49-F238E27FC236}">
                <a16:creationId xmlns:a16="http://schemas.microsoft.com/office/drawing/2014/main" id="{009B1C5A-48D6-07E6-2305-B9CC9AF8A3CA}"/>
              </a:ext>
            </a:extLst>
          </p:cNvPr>
          <p:cNvSpPr txBox="1"/>
          <p:nvPr/>
        </p:nvSpPr>
        <p:spPr>
          <a:xfrm>
            <a:off x="713099" y="1271394"/>
            <a:ext cx="3826689" cy="371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SMOTETomeek set:</a:t>
            </a:r>
          </a:p>
          <a:p>
            <a:endParaRPr lang="en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train set: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: 0.10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 	: 0.32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		: 12.16%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 			: 0.32</a:t>
            </a:r>
          </a:p>
          <a:p>
            <a:endParaRPr lang="en-SG"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test set: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Squared Error (MSE) 		: 0.38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Mean Squared Error (RMSE) 	: 0.61</a:t>
            </a:r>
          </a:p>
          <a:p>
            <a:r>
              <a:rPr lang="en-SG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Median Error Percentage 		: 59.08%</a:t>
            </a:r>
          </a:p>
          <a:p>
            <a:r>
              <a:rPr lang="en-S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Margin 			: 0.61</a:t>
            </a:r>
            <a:endParaRPr lang="en" sz="110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0B2A4-A36C-8B4A-FAA0-B8C22FE0D61E}"/>
              </a:ext>
            </a:extLst>
          </p:cNvPr>
          <p:cNvSpPr txBox="1"/>
          <p:nvPr/>
        </p:nvSpPr>
        <p:spPr>
          <a:xfrm>
            <a:off x="4571998" y="1309494"/>
            <a:ext cx="385890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SMOTEEN set:</a:t>
            </a:r>
          </a:p>
          <a:p>
            <a:endParaRPr lang="en"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test set: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 		: 0.04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 	: 0.21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 		: 1.39%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 			: 0.21</a:t>
            </a:r>
          </a:p>
          <a:p>
            <a:endParaRPr lang="en-SG" sz="1100" b="1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SG" sz="1100" b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test set: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Squared Error (MSE) 		: 0.38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Root Mean Squared Error (RMSE) 	: 0.61</a:t>
            </a:r>
          </a:p>
          <a:p>
            <a:r>
              <a:rPr lang="en-SG" sz="11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Median Error Percentage 		: 59.08%</a:t>
            </a:r>
          </a:p>
          <a:p>
            <a:r>
              <a:rPr lang="en-SG" sz="110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Margin 			: 0.61</a:t>
            </a:r>
            <a:endParaRPr lang="en-SG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45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099" y="540743"/>
            <a:ext cx="73480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IMPORTANCES - Random Forest</a:t>
            </a: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4EC944B-4D59-BCD8-64C1-58600E9D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1" y="1272706"/>
            <a:ext cx="4366899" cy="35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10;p35">
            <a:extLst>
              <a:ext uri="{FF2B5EF4-FFF2-40B4-BE49-F238E27FC236}">
                <a16:creationId xmlns:a16="http://schemas.microsoft.com/office/drawing/2014/main" id="{49D691B5-E331-4FD0-F072-56363154BE4C}"/>
              </a:ext>
            </a:extLst>
          </p:cNvPr>
          <p:cNvSpPr txBox="1"/>
          <p:nvPr/>
        </p:nvSpPr>
        <p:spPr>
          <a:xfrm>
            <a:off x="5071532" y="2390136"/>
            <a:ext cx="3359367" cy="134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r>
              <a:rPr lang="en-ID" b="1">
                <a:latin typeface="Roboto"/>
                <a:ea typeface="Roboto"/>
                <a:cs typeface="Roboto"/>
                <a:sym typeface="Roboto"/>
              </a:rPr>
              <a:t>Important Features: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Room type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Neighbourhood group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Distance from city </a:t>
            </a:r>
            <a:r>
              <a:rPr lang="en-ID" err="1">
                <a:latin typeface="Roboto"/>
                <a:ea typeface="Roboto"/>
                <a:cs typeface="Roboto"/>
                <a:sym typeface="Roboto"/>
              </a:rPr>
              <a:t>center</a:t>
            </a:r>
            <a:endParaRPr lang="en-ID"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Booking density</a:t>
            </a:r>
          </a:p>
        </p:txBody>
      </p:sp>
    </p:spTree>
    <p:extLst>
      <p:ext uri="{BB962C8B-B14F-4D97-AF65-F5344CB8AC3E}">
        <p14:creationId xmlns:p14="http://schemas.microsoft.com/office/powerpoint/2010/main" val="185611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-US"/>
              <a:t>COMPARISON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BCB67C-E92F-CB17-B9C7-CDD363D9D9D5}"/>
              </a:ext>
            </a:extLst>
          </p:cNvPr>
          <p:cNvGrpSpPr/>
          <p:nvPr/>
        </p:nvGrpSpPr>
        <p:grpSpPr>
          <a:xfrm>
            <a:off x="713100" y="1272706"/>
            <a:ext cx="3375929" cy="2606347"/>
            <a:chOff x="713100" y="1585499"/>
            <a:chExt cx="3375929" cy="2606347"/>
          </a:xfrm>
        </p:grpSpPr>
        <p:pic>
          <p:nvPicPr>
            <p:cNvPr id="1028" name="Picture 4" descr="Random Forest Algorithm in Machine Learning - GeeksforGeeks">
              <a:extLst>
                <a:ext uri="{FF2B5EF4-FFF2-40B4-BE49-F238E27FC236}">
                  <a16:creationId xmlns:a16="http://schemas.microsoft.com/office/drawing/2014/main" id="{9830750F-54A3-8971-DAFB-1FA55493A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1" y="1972733"/>
              <a:ext cx="3375928" cy="221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401;p50">
              <a:extLst>
                <a:ext uri="{FF2B5EF4-FFF2-40B4-BE49-F238E27FC236}">
                  <a16:creationId xmlns:a16="http://schemas.microsoft.com/office/drawing/2014/main" id="{CBA2B0CB-77D1-D646-7AEA-20AEBE3AB886}"/>
                </a:ext>
              </a:extLst>
            </p:cNvPr>
            <p:cNvSpPr txBox="1"/>
            <p:nvPr/>
          </p:nvSpPr>
          <p:spPr>
            <a:xfrm>
              <a:off x="713100" y="1585499"/>
              <a:ext cx="3375928" cy="38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b="1"/>
                <a:t>Random Forest Regression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73C064-BB71-60BC-3867-E61A31FD771D}"/>
              </a:ext>
            </a:extLst>
          </p:cNvPr>
          <p:cNvGrpSpPr/>
          <p:nvPr/>
        </p:nvGrpSpPr>
        <p:grpSpPr>
          <a:xfrm>
            <a:off x="4474820" y="1272705"/>
            <a:ext cx="3956079" cy="2606347"/>
            <a:chOff x="4474820" y="1272705"/>
            <a:chExt cx="3956079" cy="2606347"/>
          </a:xfrm>
        </p:grpSpPr>
        <p:pic>
          <p:nvPicPr>
            <p:cNvPr id="1034" name="Picture 10" descr="XGBoost - GeeksforGeeks">
              <a:extLst>
                <a:ext uri="{FF2B5EF4-FFF2-40B4-BE49-F238E27FC236}">
                  <a16:creationId xmlns:a16="http://schemas.microsoft.com/office/drawing/2014/main" id="{B9A0C2A4-547B-CB72-253C-224C87DBE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821" y="1659939"/>
              <a:ext cx="3956078" cy="221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Google Shape;401;p50">
              <a:extLst>
                <a:ext uri="{FF2B5EF4-FFF2-40B4-BE49-F238E27FC236}">
                  <a16:creationId xmlns:a16="http://schemas.microsoft.com/office/drawing/2014/main" id="{BDAA70A8-C066-395E-6878-18F2C0E1EF61}"/>
                </a:ext>
              </a:extLst>
            </p:cNvPr>
            <p:cNvSpPr txBox="1"/>
            <p:nvPr/>
          </p:nvSpPr>
          <p:spPr>
            <a:xfrm>
              <a:off x="4474820" y="1272705"/>
              <a:ext cx="3375928" cy="38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b="1" err="1"/>
                <a:t>XGBoost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23748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1853400" y="2010850"/>
            <a:ext cx="54372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PROJECT </a:t>
            </a:r>
            <a:r>
              <a:rPr lang="en" sz="6800" b="0" i="1"/>
              <a:t>OUTCOMES </a:t>
            </a:r>
            <a:endParaRPr sz="6800" b="0" i="1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1"/>
          </p:nvPr>
        </p:nvSpPr>
        <p:spPr>
          <a:xfrm>
            <a:off x="3232800" y="3747775"/>
            <a:ext cx="26784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points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title" idx="2"/>
          </p:nvPr>
        </p:nvSpPr>
        <p:spPr>
          <a:xfrm>
            <a:off x="3708450" y="838032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INSIGHTS</a:t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1611182" y="1227667"/>
            <a:ext cx="4397731" cy="2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Room type</a:t>
            </a:r>
          </a:p>
          <a:p>
            <a:pPr marL="457200" lvl="0" indent="-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SG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N</a:t>
            </a: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eighbourhood groups</a:t>
            </a:r>
          </a:p>
          <a:p>
            <a:pPr marL="457200" lvl="0" indent="-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SG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D</a:t>
            </a: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istance from city centre</a:t>
            </a:r>
          </a:p>
          <a:p>
            <a:pPr marL="457200" indent="-457200">
              <a:lnSpc>
                <a:spcPct val="200000"/>
              </a:lnSpc>
              <a:buFont typeface="Arial"/>
              <a:buAutoNum type="arabicPeriod"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Booking density</a:t>
            </a:r>
          </a:p>
        </p:txBody>
      </p:sp>
    </p:spTree>
    <p:extLst>
      <p:ext uri="{BB962C8B-B14F-4D97-AF65-F5344CB8AC3E}">
        <p14:creationId xmlns:p14="http://schemas.microsoft.com/office/powerpoint/2010/main" val="188395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>
            <a:spLocks noGrp="1"/>
          </p:cNvSpPr>
          <p:nvPr>
            <p:ph type="title"/>
          </p:nvPr>
        </p:nvSpPr>
        <p:spPr>
          <a:xfrm>
            <a:off x="4495949" y="-158486"/>
            <a:ext cx="4295100" cy="23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800"/>
              <a:t>LEARNING </a:t>
            </a:r>
            <a:r>
              <a:rPr lang="en-SG" sz="4800" b="0" i="1"/>
              <a:t>POINTS</a:t>
            </a:r>
          </a:p>
        </p:txBody>
      </p:sp>
      <p:pic>
        <p:nvPicPr>
          <p:cNvPr id="511" name="Google Shape;511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019" r="1385"/>
          <a:stretch/>
        </p:blipFill>
        <p:spPr>
          <a:xfrm>
            <a:off x="0" y="1045800"/>
            <a:ext cx="1920300" cy="4097701"/>
          </a:xfrm>
          <a:prstGeom prst="rect">
            <a:avLst/>
          </a:prstGeom>
        </p:spPr>
      </p:pic>
      <p:pic>
        <p:nvPicPr>
          <p:cNvPr id="512" name="Google Shape;512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9594" r="25797"/>
          <a:stretch/>
        </p:blipFill>
        <p:spPr>
          <a:xfrm>
            <a:off x="2041675" y="0"/>
            <a:ext cx="1920300" cy="4223699"/>
          </a:xfrm>
          <a:prstGeom prst="rect">
            <a:avLst/>
          </a:prstGeom>
        </p:spPr>
      </p:pic>
      <p:sp>
        <p:nvSpPr>
          <p:cNvPr id="513" name="Google Shape;513;p52"/>
          <p:cNvSpPr/>
          <p:nvPr/>
        </p:nvSpPr>
        <p:spPr>
          <a:xfrm rot="-6397368" flipH="1">
            <a:off x="-3071422" y="-1343910"/>
            <a:ext cx="7395476" cy="4341598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0;p50">
            <a:extLst>
              <a:ext uri="{FF2B5EF4-FFF2-40B4-BE49-F238E27FC236}">
                <a16:creationId xmlns:a16="http://schemas.microsoft.com/office/drawing/2014/main" id="{ADD4A9F3-A758-0BCA-EF62-19DC73243238}"/>
              </a:ext>
            </a:extLst>
          </p:cNvPr>
          <p:cNvSpPr txBox="1"/>
          <p:nvPr/>
        </p:nvSpPr>
        <p:spPr>
          <a:xfrm>
            <a:off x="4253300" y="1954846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Data cleaning</a:t>
            </a:r>
            <a:endParaRPr sz="2200" b="1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3" name="Google Shape;401;p50">
            <a:extLst>
              <a:ext uri="{FF2B5EF4-FFF2-40B4-BE49-F238E27FC236}">
                <a16:creationId xmlns:a16="http://schemas.microsoft.com/office/drawing/2014/main" id="{42A5D0A1-057C-64DF-2D5B-F7769A8405AB}"/>
              </a:ext>
            </a:extLst>
          </p:cNvPr>
          <p:cNvSpPr txBox="1"/>
          <p:nvPr/>
        </p:nvSpPr>
        <p:spPr>
          <a:xfrm>
            <a:off x="4253288" y="2288992"/>
            <a:ext cx="2203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/>
              <a:t>Cleaning, tuning, and making sure the data is suitable</a:t>
            </a:r>
          </a:p>
        </p:txBody>
      </p:sp>
      <p:sp>
        <p:nvSpPr>
          <p:cNvPr id="4" name="Google Shape;402;p50">
            <a:extLst>
              <a:ext uri="{FF2B5EF4-FFF2-40B4-BE49-F238E27FC236}">
                <a16:creationId xmlns:a16="http://schemas.microsoft.com/office/drawing/2014/main" id="{8E9DE70B-A7E3-96AC-ECC2-1BCE66D825B0}"/>
              </a:ext>
            </a:extLst>
          </p:cNvPr>
          <p:cNvSpPr txBox="1"/>
          <p:nvPr/>
        </p:nvSpPr>
        <p:spPr>
          <a:xfrm>
            <a:off x="4253300" y="3205469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Learn from EDA</a:t>
            </a:r>
            <a:endParaRPr sz="2200" b="1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5" name="Google Shape;403;p50">
            <a:extLst>
              <a:ext uri="{FF2B5EF4-FFF2-40B4-BE49-F238E27FC236}">
                <a16:creationId xmlns:a16="http://schemas.microsoft.com/office/drawing/2014/main" id="{7A3A6069-CF1C-F135-C96C-15D81C8998AE}"/>
              </a:ext>
            </a:extLst>
          </p:cNvPr>
          <p:cNvSpPr txBox="1"/>
          <p:nvPr/>
        </p:nvSpPr>
        <p:spPr>
          <a:xfrm>
            <a:off x="3885581" y="3539610"/>
            <a:ext cx="2570907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/>
              <a:t>Discard potential noise that will make the prediction process more complex</a:t>
            </a:r>
          </a:p>
        </p:txBody>
      </p:sp>
      <p:sp>
        <p:nvSpPr>
          <p:cNvPr id="6" name="Google Shape;404;p50">
            <a:extLst>
              <a:ext uri="{FF2B5EF4-FFF2-40B4-BE49-F238E27FC236}">
                <a16:creationId xmlns:a16="http://schemas.microsoft.com/office/drawing/2014/main" id="{6519E374-FA27-11C1-F2E8-6BAEC054B751}"/>
              </a:ext>
            </a:extLst>
          </p:cNvPr>
          <p:cNvSpPr txBox="1"/>
          <p:nvPr/>
        </p:nvSpPr>
        <p:spPr>
          <a:xfrm>
            <a:off x="6643512" y="2288992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Model selection</a:t>
            </a:r>
            <a:endParaRPr sz="2200" b="1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7" name="Google Shape;405;p50">
            <a:extLst>
              <a:ext uri="{FF2B5EF4-FFF2-40B4-BE49-F238E27FC236}">
                <a16:creationId xmlns:a16="http://schemas.microsoft.com/office/drawing/2014/main" id="{F98F18D5-151C-3257-0C86-5ACBD59AA658}"/>
              </a:ext>
            </a:extLst>
          </p:cNvPr>
          <p:cNvSpPr txBox="1"/>
          <p:nvPr/>
        </p:nvSpPr>
        <p:spPr>
          <a:xfrm>
            <a:off x="6643499" y="2623122"/>
            <a:ext cx="2300719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model is most accurate and appropriate?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406;p50">
            <a:extLst>
              <a:ext uri="{FF2B5EF4-FFF2-40B4-BE49-F238E27FC236}">
                <a16:creationId xmlns:a16="http://schemas.microsoft.com/office/drawing/2014/main" id="{58D674A8-6641-CDD4-F0CD-E6FB5BD0B98F}"/>
              </a:ext>
            </a:extLst>
          </p:cNvPr>
          <p:cNvSpPr txBox="1"/>
          <p:nvPr/>
        </p:nvSpPr>
        <p:spPr>
          <a:xfrm>
            <a:off x="6643512" y="3539601"/>
            <a:ext cx="2203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Judson"/>
                <a:ea typeface="Judson"/>
                <a:cs typeface="Judson"/>
                <a:sym typeface="Judson"/>
              </a:rPr>
              <a:t>Adjustment</a:t>
            </a:r>
            <a:endParaRPr sz="2200" b="1">
              <a:solidFill>
                <a:schemeClr val="dk1"/>
              </a:solidFill>
              <a:latin typeface="Judson"/>
              <a:ea typeface="Judson"/>
              <a:cs typeface="Judson"/>
              <a:sym typeface="Judson"/>
            </a:endParaRPr>
          </a:p>
        </p:txBody>
      </p:sp>
      <p:sp>
        <p:nvSpPr>
          <p:cNvPr id="9" name="Google Shape;407;p50">
            <a:extLst>
              <a:ext uri="{FF2B5EF4-FFF2-40B4-BE49-F238E27FC236}">
                <a16:creationId xmlns:a16="http://schemas.microsoft.com/office/drawing/2014/main" id="{B3380203-6749-17FE-D967-6A6DE57D9D13}"/>
              </a:ext>
            </a:extLst>
          </p:cNvPr>
          <p:cNvSpPr txBox="1"/>
          <p:nvPr/>
        </p:nvSpPr>
        <p:spPr>
          <a:xfrm>
            <a:off x="6643500" y="3873739"/>
            <a:ext cx="2203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Applying limitations like hyperparameter tuning can increase accuracy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CONCLUSION</a:t>
            </a:r>
            <a:endParaRPr/>
          </a:p>
        </p:txBody>
      </p:sp>
      <p:graphicFrame>
        <p:nvGraphicFramePr>
          <p:cNvPr id="519" name="Google Shape;519;p53"/>
          <p:cNvGraphicFramePr/>
          <p:nvPr>
            <p:extLst>
              <p:ext uri="{D42A27DB-BD31-4B8C-83A1-F6EECF244321}">
                <p14:modId xmlns:p14="http://schemas.microsoft.com/office/powerpoint/2010/main" val="721308085"/>
              </p:ext>
            </p:extLst>
          </p:nvPr>
        </p:nvGraphicFramePr>
        <p:xfrm>
          <a:off x="1058088" y="1644440"/>
          <a:ext cx="7027825" cy="2468790"/>
        </p:xfrm>
        <a:graphic>
          <a:graphicData uri="http://schemas.openxmlformats.org/drawingml/2006/table">
            <a:tbl>
              <a:tblPr>
                <a:noFill/>
                <a:tableStyleId>{B587381E-C586-441A-933B-800FA8E73B1B}</a:tableStyleId>
              </a:tblPr>
              <a:tblGrid>
                <a:gridCol w="2396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1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Judson"/>
                          <a:ea typeface="Judson"/>
                          <a:cs typeface="Judson"/>
                          <a:sym typeface="Judson"/>
                        </a:rPr>
                        <a:t>Collaboration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GitHub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communication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Task distribution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1">
                          <a:solidFill>
                            <a:schemeClr val="dk1"/>
                          </a:solidFill>
                          <a:latin typeface="Judson"/>
                          <a:ea typeface="Judson"/>
                          <a:cs typeface="Judson"/>
                          <a:sym typeface="Judson"/>
                        </a:rPr>
                        <a:t>Exploration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Researching methods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Trial-and-error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SG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 formulation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2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81818"/>
                          </a:solidFill>
                          <a:effectLst/>
                          <a:uLnTx/>
                          <a:uFillTx/>
                          <a:latin typeface="Judson"/>
                          <a:ea typeface="Judson"/>
                          <a:cs typeface="Judson"/>
                          <a:sym typeface="Judson"/>
                        </a:rPr>
                        <a:t>Analysis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selection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Hyperparameter tuning</a:t>
                      </a:r>
                    </a:p>
                    <a:p>
                      <a:pPr marL="342900" lvl="0" indent="-203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Forming a conclusion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>
            <a:spLocks noGrp="1"/>
          </p:cNvSpPr>
          <p:nvPr>
            <p:ph type="title"/>
          </p:nvPr>
        </p:nvSpPr>
        <p:spPr>
          <a:xfrm>
            <a:off x="4761775" y="2094450"/>
            <a:ext cx="36690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31" name="Google Shape;531;p54"/>
          <p:cNvSpPr txBox="1"/>
          <p:nvPr/>
        </p:nvSpPr>
        <p:spPr>
          <a:xfrm>
            <a:off x="4761775" y="4228652"/>
            <a:ext cx="36690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366" r="14373"/>
          <a:stretch/>
        </p:blipFill>
        <p:spPr>
          <a:xfrm>
            <a:off x="0" y="0"/>
            <a:ext cx="2077199" cy="4097700"/>
          </a:xfrm>
          <a:prstGeom prst="rect">
            <a:avLst/>
          </a:prstGeom>
        </p:spPr>
      </p:pic>
      <p:pic>
        <p:nvPicPr>
          <p:cNvPr id="538" name="Google Shape;538;p5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8506" r="8506"/>
          <a:stretch/>
        </p:blipFill>
        <p:spPr>
          <a:xfrm>
            <a:off x="2198425" y="539400"/>
            <a:ext cx="2373600" cy="4064599"/>
          </a:xfrm>
          <a:prstGeom prst="rect">
            <a:avLst/>
          </a:prstGeom>
        </p:spPr>
      </p:pic>
      <p:sp>
        <p:nvSpPr>
          <p:cNvPr id="539" name="Google Shape;539;p54"/>
          <p:cNvSpPr/>
          <p:nvPr/>
        </p:nvSpPr>
        <p:spPr>
          <a:xfrm rot="898885" flipH="1">
            <a:off x="-1474729" y="1741221"/>
            <a:ext cx="7395512" cy="4341619"/>
          </a:xfrm>
          <a:custGeom>
            <a:avLst/>
            <a:gdLst/>
            <a:ahLst/>
            <a:cxnLst/>
            <a:rect l="l" t="t" r="r" b="b"/>
            <a:pathLst>
              <a:path w="20543" h="12060" extrusionOk="0">
                <a:moveTo>
                  <a:pt x="20535" y="0"/>
                </a:moveTo>
                <a:lnTo>
                  <a:pt x="19721" y="189"/>
                </a:lnTo>
                <a:lnTo>
                  <a:pt x="18957" y="517"/>
                </a:lnTo>
                <a:lnTo>
                  <a:pt x="18160" y="765"/>
                </a:lnTo>
                <a:lnTo>
                  <a:pt x="17408" y="1118"/>
                </a:lnTo>
                <a:lnTo>
                  <a:pt x="16639" y="1439"/>
                </a:lnTo>
                <a:lnTo>
                  <a:pt x="15953" y="1926"/>
                </a:lnTo>
                <a:lnTo>
                  <a:pt x="15359" y="2582"/>
                </a:lnTo>
                <a:lnTo>
                  <a:pt x="14853" y="3298"/>
                </a:lnTo>
                <a:lnTo>
                  <a:pt x="14411" y="4053"/>
                </a:lnTo>
                <a:lnTo>
                  <a:pt x="13897" y="4762"/>
                </a:lnTo>
                <a:lnTo>
                  <a:pt x="13431" y="5502"/>
                </a:lnTo>
                <a:lnTo>
                  <a:pt x="12902" y="6197"/>
                </a:lnTo>
                <a:lnTo>
                  <a:pt x="12315" y="6844"/>
                </a:lnTo>
                <a:lnTo>
                  <a:pt x="11055" y="7968"/>
                </a:lnTo>
                <a:lnTo>
                  <a:pt x="10321" y="8319"/>
                </a:lnTo>
                <a:lnTo>
                  <a:pt x="9559" y="8604"/>
                </a:lnTo>
                <a:lnTo>
                  <a:pt x="8792" y="8873"/>
                </a:lnTo>
                <a:lnTo>
                  <a:pt x="8006" y="9084"/>
                </a:lnTo>
                <a:lnTo>
                  <a:pt x="7222" y="9308"/>
                </a:lnTo>
                <a:lnTo>
                  <a:pt x="6466" y="9609"/>
                </a:lnTo>
                <a:lnTo>
                  <a:pt x="5671" y="9801"/>
                </a:lnTo>
                <a:lnTo>
                  <a:pt x="4910" y="10089"/>
                </a:lnTo>
                <a:lnTo>
                  <a:pt x="4160" y="10411"/>
                </a:lnTo>
                <a:lnTo>
                  <a:pt x="3453" y="10811"/>
                </a:lnTo>
                <a:lnTo>
                  <a:pt x="2636" y="11238"/>
                </a:lnTo>
                <a:lnTo>
                  <a:pt x="1775" y="11573"/>
                </a:lnTo>
                <a:lnTo>
                  <a:pt x="910" y="11872"/>
                </a:lnTo>
                <a:lnTo>
                  <a:pt x="0" y="12026"/>
                </a:lnTo>
                <a:lnTo>
                  <a:pt x="5" y="12060"/>
                </a:lnTo>
                <a:lnTo>
                  <a:pt x="919" y="11906"/>
                </a:lnTo>
                <a:lnTo>
                  <a:pt x="1788" y="11606"/>
                </a:lnTo>
                <a:lnTo>
                  <a:pt x="2650" y="11270"/>
                </a:lnTo>
                <a:lnTo>
                  <a:pt x="3470" y="10842"/>
                </a:lnTo>
                <a:lnTo>
                  <a:pt x="4176" y="10443"/>
                </a:lnTo>
                <a:lnTo>
                  <a:pt x="4923" y="10122"/>
                </a:lnTo>
                <a:lnTo>
                  <a:pt x="5682" y="9835"/>
                </a:lnTo>
                <a:lnTo>
                  <a:pt x="6477" y="9643"/>
                </a:lnTo>
                <a:lnTo>
                  <a:pt x="7234" y="9342"/>
                </a:lnTo>
                <a:lnTo>
                  <a:pt x="8015" y="9118"/>
                </a:lnTo>
                <a:lnTo>
                  <a:pt x="8803" y="8906"/>
                </a:lnTo>
                <a:lnTo>
                  <a:pt x="9571" y="8637"/>
                </a:lnTo>
                <a:lnTo>
                  <a:pt x="10335" y="8351"/>
                </a:lnTo>
                <a:lnTo>
                  <a:pt x="11073" y="7999"/>
                </a:lnTo>
                <a:lnTo>
                  <a:pt x="12339" y="6869"/>
                </a:lnTo>
                <a:lnTo>
                  <a:pt x="12929" y="6220"/>
                </a:lnTo>
                <a:lnTo>
                  <a:pt x="13460" y="5522"/>
                </a:lnTo>
                <a:lnTo>
                  <a:pt x="13927" y="4782"/>
                </a:lnTo>
                <a:lnTo>
                  <a:pt x="14441" y="4072"/>
                </a:lnTo>
                <a:lnTo>
                  <a:pt x="14882" y="3318"/>
                </a:lnTo>
                <a:lnTo>
                  <a:pt x="15386" y="2604"/>
                </a:lnTo>
                <a:lnTo>
                  <a:pt x="15975" y="1954"/>
                </a:lnTo>
                <a:lnTo>
                  <a:pt x="16654" y="1471"/>
                </a:lnTo>
                <a:lnTo>
                  <a:pt x="17423" y="1150"/>
                </a:lnTo>
                <a:lnTo>
                  <a:pt x="18173" y="798"/>
                </a:lnTo>
                <a:lnTo>
                  <a:pt x="18969" y="550"/>
                </a:lnTo>
                <a:lnTo>
                  <a:pt x="19732" y="222"/>
                </a:lnTo>
                <a:lnTo>
                  <a:pt x="20543" y="34"/>
                </a:lnTo>
                <a:lnTo>
                  <a:pt x="205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50" y="0"/>
            <a:ext cx="4750450" cy="137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3550" cy="19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 rot="-3070378">
            <a:off x="5910496" y="3588952"/>
            <a:ext cx="6630056" cy="1064510"/>
          </a:xfrm>
          <a:custGeom>
            <a:avLst/>
            <a:gdLst/>
            <a:ahLst/>
            <a:cxnLst/>
            <a:rect l="l" t="t" r="r" b="b"/>
            <a:pathLst>
              <a:path w="18417" h="2957" extrusionOk="0">
                <a:moveTo>
                  <a:pt x="17" y="2957"/>
                </a:moveTo>
                <a:lnTo>
                  <a:pt x="0" y="2926"/>
                </a:lnTo>
                <a:cubicBezTo>
                  <a:pt x="246" y="2787"/>
                  <a:pt x="296" y="2764"/>
                  <a:pt x="430" y="2701"/>
                </a:cubicBezTo>
                <a:cubicBezTo>
                  <a:pt x="505" y="2665"/>
                  <a:pt x="607" y="2617"/>
                  <a:pt x="786" y="2528"/>
                </a:cubicBezTo>
                <a:cubicBezTo>
                  <a:pt x="1032" y="2407"/>
                  <a:pt x="1300" y="2280"/>
                  <a:pt x="1583" y="2150"/>
                </a:cubicBezTo>
                <a:cubicBezTo>
                  <a:pt x="1696" y="2099"/>
                  <a:pt x="1804" y="2028"/>
                  <a:pt x="1919" y="1953"/>
                </a:cubicBezTo>
                <a:cubicBezTo>
                  <a:pt x="2054" y="1864"/>
                  <a:pt x="2194" y="1772"/>
                  <a:pt x="2353" y="1705"/>
                </a:cubicBezTo>
                <a:cubicBezTo>
                  <a:pt x="2599" y="1601"/>
                  <a:pt x="2859" y="1501"/>
                  <a:pt x="3134" y="1395"/>
                </a:cubicBezTo>
                <a:lnTo>
                  <a:pt x="3176" y="1379"/>
                </a:lnTo>
                <a:cubicBezTo>
                  <a:pt x="3324" y="1322"/>
                  <a:pt x="3476" y="1277"/>
                  <a:pt x="3637" y="1230"/>
                </a:cubicBezTo>
                <a:cubicBezTo>
                  <a:pt x="3763" y="1194"/>
                  <a:pt x="3892" y="1156"/>
                  <a:pt x="4020" y="1111"/>
                </a:cubicBezTo>
                <a:cubicBezTo>
                  <a:pt x="4099" y="1084"/>
                  <a:pt x="4178" y="1056"/>
                  <a:pt x="4258" y="1027"/>
                </a:cubicBezTo>
                <a:cubicBezTo>
                  <a:pt x="4452" y="958"/>
                  <a:pt x="4651" y="886"/>
                  <a:pt x="4854" y="824"/>
                </a:cubicBezTo>
                <a:cubicBezTo>
                  <a:pt x="5008" y="776"/>
                  <a:pt x="5170" y="747"/>
                  <a:pt x="5327" y="718"/>
                </a:cubicBezTo>
                <a:cubicBezTo>
                  <a:pt x="5456" y="694"/>
                  <a:pt x="5590" y="670"/>
                  <a:pt x="5719" y="635"/>
                </a:cubicBezTo>
                <a:cubicBezTo>
                  <a:pt x="5828" y="606"/>
                  <a:pt x="5939" y="573"/>
                  <a:pt x="6046" y="542"/>
                </a:cubicBezTo>
                <a:cubicBezTo>
                  <a:pt x="6216" y="491"/>
                  <a:pt x="6392" y="438"/>
                  <a:pt x="6570" y="399"/>
                </a:cubicBezTo>
                <a:cubicBezTo>
                  <a:pt x="6687" y="374"/>
                  <a:pt x="6805" y="342"/>
                  <a:pt x="6919" y="312"/>
                </a:cubicBezTo>
                <a:cubicBezTo>
                  <a:pt x="7086" y="267"/>
                  <a:pt x="7259" y="221"/>
                  <a:pt x="7432" y="193"/>
                </a:cubicBezTo>
                <a:cubicBezTo>
                  <a:pt x="7595" y="166"/>
                  <a:pt x="7764" y="168"/>
                  <a:pt x="7927" y="169"/>
                </a:cubicBezTo>
                <a:cubicBezTo>
                  <a:pt x="8056" y="171"/>
                  <a:pt x="8190" y="172"/>
                  <a:pt x="8318" y="159"/>
                </a:cubicBezTo>
                <a:cubicBezTo>
                  <a:pt x="8441" y="147"/>
                  <a:pt x="8564" y="125"/>
                  <a:pt x="8684" y="104"/>
                </a:cubicBezTo>
                <a:cubicBezTo>
                  <a:pt x="8851" y="74"/>
                  <a:pt x="9024" y="44"/>
                  <a:pt x="9195" y="39"/>
                </a:cubicBezTo>
                <a:cubicBezTo>
                  <a:pt x="9316" y="36"/>
                  <a:pt x="9437" y="28"/>
                  <a:pt x="9554" y="20"/>
                </a:cubicBezTo>
                <a:cubicBezTo>
                  <a:pt x="9722" y="8"/>
                  <a:pt x="9882" y="-2"/>
                  <a:pt x="10042" y="0"/>
                </a:cubicBezTo>
                <a:cubicBezTo>
                  <a:pt x="10256" y="4"/>
                  <a:pt x="10467" y="19"/>
                  <a:pt x="10672" y="33"/>
                </a:cubicBezTo>
                <a:cubicBezTo>
                  <a:pt x="10744" y="38"/>
                  <a:pt x="10816" y="43"/>
                  <a:pt x="10888" y="47"/>
                </a:cubicBezTo>
                <a:cubicBezTo>
                  <a:pt x="11173" y="65"/>
                  <a:pt x="11451" y="93"/>
                  <a:pt x="11719" y="120"/>
                </a:cubicBezTo>
                <a:lnTo>
                  <a:pt x="11732" y="122"/>
                </a:lnTo>
                <a:cubicBezTo>
                  <a:pt x="11834" y="132"/>
                  <a:pt x="11935" y="141"/>
                  <a:pt x="12035" y="150"/>
                </a:cubicBezTo>
                <a:cubicBezTo>
                  <a:pt x="12222" y="166"/>
                  <a:pt x="12399" y="182"/>
                  <a:pt x="12574" y="206"/>
                </a:cubicBezTo>
                <a:cubicBezTo>
                  <a:pt x="12763" y="231"/>
                  <a:pt x="12949" y="262"/>
                  <a:pt x="13129" y="292"/>
                </a:cubicBezTo>
                <a:cubicBezTo>
                  <a:pt x="13224" y="308"/>
                  <a:pt x="13317" y="324"/>
                  <a:pt x="13410" y="338"/>
                </a:cubicBezTo>
                <a:cubicBezTo>
                  <a:pt x="13544" y="359"/>
                  <a:pt x="13679" y="378"/>
                  <a:pt x="13808" y="397"/>
                </a:cubicBezTo>
                <a:cubicBezTo>
                  <a:pt x="13959" y="419"/>
                  <a:pt x="14102" y="439"/>
                  <a:pt x="14245" y="462"/>
                </a:cubicBezTo>
                <a:cubicBezTo>
                  <a:pt x="14389" y="486"/>
                  <a:pt x="14527" y="532"/>
                  <a:pt x="14661" y="578"/>
                </a:cubicBezTo>
                <a:cubicBezTo>
                  <a:pt x="14799" y="625"/>
                  <a:pt x="14930" y="669"/>
                  <a:pt x="15065" y="688"/>
                </a:cubicBezTo>
                <a:cubicBezTo>
                  <a:pt x="15249" y="715"/>
                  <a:pt x="15434" y="726"/>
                  <a:pt x="15612" y="736"/>
                </a:cubicBezTo>
                <a:cubicBezTo>
                  <a:pt x="15714" y="742"/>
                  <a:pt x="15811" y="748"/>
                  <a:pt x="15908" y="756"/>
                </a:cubicBezTo>
                <a:cubicBezTo>
                  <a:pt x="16130" y="776"/>
                  <a:pt x="16349" y="769"/>
                  <a:pt x="16561" y="763"/>
                </a:cubicBezTo>
                <a:cubicBezTo>
                  <a:pt x="16625" y="761"/>
                  <a:pt x="16688" y="759"/>
                  <a:pt x="16751" y="758"/>
                </a:cubicBezTo>
                <a:cubicBezTo>
                  <a:pt x="17036" y="753"/>
                  <a:pt x="17314" y="744"/>
                  <a:pt x="17589" y="692"/>
                </a:cubicBezTo>
                <a:cubicBezTo>
                  <a:pt x="17870" y="640"/>
                  <a:pt x="18144" y="584"/>
                  <a:pt x="18404" y="477"/>
                </a:cubicBezTo>
                <a:lnTo>
                  <a:pt x="18417" y="510"/>
                </a:lnTo>
                <a:cubicBezTo>
                  <a:pt x="18154" y="618"/>
                  <a:pt x="17878" y="674"/>
                  <a:pt x="17595" y="727"/>
                </a:cubicBezTo>
                <a:cubicBezTo>
                  <a:pt x="17318" y="779"/>
                  <a:pt x="17038" y="788"/>
                  <a:pt x="16752" y="793"/>
                </a:cubicBezTo>
                <a:cubicBezTo>
                  <a:pt x="16689" y="794"/>
                  <a:pt x="16626" y="796"/>
                  <a:pt x="16562" y="798"/>
                </a:cubicBezTo>
                <a:cubicBezTo>
                  <a:pt x="16350" y="805"/>
                  <a:pt x="16129" y="811"/>
                  <a:pt x="15905" y="792"/>
                </a:cubicBezTo>
                <a:cubicBezTo>
                  <a:pt x="15808" y="783"/>
                  <a:pt x="15712" y="777"/>
                  <a:pt x="15609" y="771"/>
                </a:cubicBezTo>
                <a:cubicBezTo>
                  <a:pt x="15431" y="761"/>
                  <a:pt x="15246" y="750"/>
                  <a:pt x="15060" y="723"/>
                </a:cubicBezTo>
                <a:cubicBezTo>
                  <a:pt x="14922" y="703"/>
                  <a:pt x="14790" y="659"/>
                  <a:pt x="14649" y="611"/>
                </a:cubicBezTo>
                <a:cubicBezTo>
                  <a:pt x="14517" y="566"/>
                  <a:pt x="14380" y="520"/>
                  <a:pt x="14239" y="497"/>
                </a:cubicBezTo>
                <a:cubicBezTo>
                  <a:pt x="14096" y="474"/>
                  <a:pt x="13954" y="453"/>
                  <a:pt x="13803" y="432"/>
                </a:cubicBezTo>
                <a:cubicBezTo>
                  <a:pt x="13673" y="413"/>
                  <a:pt x="13539" y="394"/>
                  <a:pt x="13404" y="373"/>
                </a:cubicBezTo>
                <a:cubicBezTo>
                  <a:pt x="13312" y="358"/>
                  <a:pt x="13218" y="343"/>
                  <a:pt x="13124" y="327"/>
                </a:cubicBezTo>
                <a:cubicBezTo>
                  <a:pt x="12944" y="297"/>
                  <a:pt x="12758" y="266"/>
                  <a:pt x="12570" y="241"/>
                </a:cubicBezTo>
                <a:cubicBezTo>
                  <a:pt x="12395" y="217"/>
                  <a:pt x="12219" y="202"/>
                  <a:pt x="12032" y="185"/>
                </a:cubicBezTo>
                <a:cubicBezTo>
                  <a:pt x="11932" y="176"/>
                  <a:pt x="11830" y="167"/>
                  <a:pt x="11728" y="157"/>
                </a:cubicBezTo>
                <a:lnTo>
                  <a:pt x="11715" y="155"/>
                </a:lnTo>
                <a:cubicBezTo>
                  <a:pt x="11447" y="128"/>
                  <a:pt x="11170" y="100"/>
                  <a:pt x="10886" y="82"/>
                </a:cubicBezTo>
                <a:cubicBezTo>
                  <a:pt x="10814" y="78"/>
                  <a:pt x="10742" y="73"/>
                  <a:pt x="10669" y="68"/>
                </a:cubicBezTo>
                <a:cubicBezTo>
                  <a:pt x="10465" y="54"/>
                  <a:pt x="10254" y="39"/>
                  <a:pt x="10041" y="35"/>
                </a:cubicBezTo>
                <a:cubicBezTo>
                  <a:pt x="9882" y="32"/>
                  <a:pt x="9724" y="43"/>
                  <a:pt x="9556" y="55"/>
                </a:cubicBezTo>
                <a:cubicBezTo>
                  <a:pt x="9439" y="63"/>
                  <a:pt x="9317" y="71"/>
                  <a:pt x="9196" y="75"/>
                </a:cubicBezTo>
                <a:cubicBezTo>
                  <a:pt x="9027" y="79"/>
                  <a:pt x="8856" y="109"/>
                  <a:pt x="8690" y="139"/>
                </a:cubicBezTo>
                <a:cubicBezTo>
                  <a:pt x="8570" y="160"/>
                  <a:pt x="8445" y="182"/>
                  <a:pt x="8322" y="194"/>
                </a:cubicBezTo>
                <a:cubicBezTo>
                  <a:pt x="8191" y="207"/>
                  <a:pt x="8057" y="206"/>
                  <a:pt x="7927" y="205"/>
                </a:cubicBezTo>
                <a:cubicBezTo>
                  <a:pt x="7765" y="203"/>
                  <a:pt x="7598" y="202"/>
                  <a:pt x="7437" y="228"/>
                </a:cubicBezTo>
                <a:cubicBezTo>
                  <a:pt x="7266" y="256"/>
                  <a:pt x="7094" y="302"/>
                  <a:pt x="6929" y="346"/>
                </a:cubicBezTo>
                <a:cubicBezTo>
                  <a:pt x="6814" y="377"/>
                  <a:pt x="6695" y="408"/>
                  <a:pt x="6578" y="434"/>
                </a:cubicBezTo>
                <a:cubicBezTo>
                  <a:pt x="6401" y="472"/>
                  <a:pt x="6226" y="525"/>
                  <a:pt x="6056" y="575"/>
                </a:cubicBezTo>
                <a:cubicBezTo>
                  <a:pt x="5949" y="607"/>
                  <a:pt x="5838" y="640"/>
                  <a:pt x="5728" y="669"/>
                </a:cubicBezTo>
                <a:cubicBezTo>
                  <a:pt x="5598" y="704"/>
                  <a:pt x="5463" y="729"/>
                  <a:pt x="5333" y="753"/>
                </a:cubicBezTo>
                <a:cubicBezTo>
                  <a:pt x="5177" y="781"/>
                  <a:pt x="5016" y="811"/>
                  <a:pt x="4865" y="857"/>
                </a:cubicBezTo>
                <a:cubicBezTo>
                  <a:pt x="4662" y="920"/>
                  <a:pt x="4463" y="991"/>
                  <a:pt x="4270" y="1060"/>
                </a:cubicBezTo>
                <a:cubicBezTo>
                  <a:pt x="4190" y="1089"/>
                  <a:pt x="4110" y="1117"/>
                  <a:pt x="4031" y="1145"/>
                </a:cubicBezTo>
                <a:cubicBezTo>
                  <a:pt x="3903" y="1189"/>
                  <a:pt x="3773" y="1227"/>
                  <a:pt x="3647" y="1264"/>
                </a:cubicBezTo>
                <a:cubicBezTo>
                  <a:pt x="3487" y="1311"/>
                  <a:pt x="3335" y="1355"/>
                  <a:pt x="3188" y="1412"/>
                </a:cubicBezTo>
                <a:lnTo>
                  <a:pt x="3147" y="1428"/>
                </a:lnTo>
                <a:cubicBezTo>
                  <a:pt x="2872" y="1534"/>
                  <a:pt x="2612" y="1634"/>
                  <a:pt x="2367" y="1737"/>
                </a:cubicBezTo>
                <a:cubicBezTo>
                  <a:pt x="2211" y="1803"/>
                  <a:pt x="2072" y="1894"/>
                  <a:pt x="1938" y="1982"/>
                </a:cubicBezTo>
                <a:cubicBezTo>
                  <a:pt x="1822" y="2058"/>
                  <a:pt x="1713" y="2130"/>
                  <a:pt x="1598" y="2183"/>
                </a:cubicBezTo>
                <a:cubicBezTo>
                  <a:pt x="1315" y="2312"/>
                  <a:pt x="1047" y="2439"/>
                  <a:pt x="802" y="2560"/>
                </a:cubicBezTo>
                <a:cubicBezTo>
                  <a:pt x="622" y="2649"/>
                  <a:pt x="520" y="2697"/>
                  <a:pt x="445" y="2732"/>
                </a:cubicBezTo>
                <a:cubicBezTo>
                  <a:pt x="312" y="2795"/>
                  <a:pt x="262" y="2819"/>
                  <a:pt x="17" y="29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5">
            <a:alphaModFix/>
          </a:blip>
          <a:srcRect r="1487"/>
          <a:stretch/>
        </p:blipFill>
        <p:spPr>
          <a:xfrm>
            <a:off x="0" y="3522922"/>
            <a:ext cx="4619827" cy="304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9824" y="1298400"/>
            <a:ext cx="4560050" cy="41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98410"/>
            <a:ext cx="4619825" cy="222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375" y="1016350"/>
            <a:ext cx="5998256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1828" y="1896603"/>
            <a:ext cx="6049301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10">
            <a:alphaModFix/>
          </a:blip>
          <a:srcRect t="64614"/>
          <a:stretch/>
        </p:blipFill>
        <p:spPr>
          <a:xfrm>
            <a:off x="2634325" y="3201300"/>
            <a:ext cx="6049299" cy="160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1853400" y="2084338"/>
            <a:ext cx="5437200" cy="13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SETTING THE</a:t>
            </a:r>
            <a:r>
              <a:rPr lang="en" sz="6800" b="0" i="1"/>
              <a:t> STAGE </a:t>
            </a:r>
            <a:endParaRPr sz="6800" b="0" i="1"/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1"/>
          </p:nvPr>
        </p:nvSpPr>
        <p:spPr>
          <a:xfrm>
            <a:off x="3232800" y="3810762"/>
            <a:ext cx="2678400" cy="116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"/>
              <a:t>Data Collection</a:t>
            </a:r>
            <a:endParaRPr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"/>
              <a:t>Data Cleaning</a:t>
            </a:r>
            <a:endParaRPr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"/>
              <a:t>Feature Engineering</a:t>
            </a:r>
            <a:endParaRPr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600"/>
              <a:buChar char="●"/>
            </a:pPr>
            <a:r>
              <a:rPr lang="en"/>
              <a:t>EDA &amp; Visualization</a:t>
            </a:r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3708450" y="775045"/>
            <a:ext cx="17271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 rot="-2527725">
            <a:off x="-465572" y="-941025"/>
            <a:ext cx="6638757" cy="3229198"/>
          </a:xfrm>
          <a:custGeom>
            <a:avLst/>
            <a:gdLst/>
            <a:ahLst/>
            <a:cxnLst/>
            <a:rect l="l" t="t" r="r" b="b"/>
            <a:pathLst>
              <a:path w="18441" h="8970" extrusionOk="0">
                <a:moveTo>
                  <a:pt x="20" y="0"/>
                </a:moveTo>
                <a:lnTo>
                  <a:pt x="0" y="28"/>
                </a:lnTo>
                <a:lnTo>
                  <a:pt x="679" y="523"/>
                </a:lnTo>
                <a:lnTo>
                  <a:pt x="1420" y="915"/>
                </a:lnTo>
                <a:lnTo>
                  <a:pt x="2124" y="1368"/>
                </a:lnTo>
                <a:lnTo>
                  <a:pt x="2834" y="1815"/>
                </a:lnTo>
                <a:lnTo>
                  <a:pt x="3591" y="2170"/>
                </a:lnTo>
                <a:lnTo>
                  <a:pt x="4296" y="2635"/>
                </a:lnTo>
                <a:lnTo>
                  <a:pt x="5070" y="2955"/>
                </a:lnTo>
                <a:lnTo>
                  <a:pt x="5838" y="3283"/>
                </a:lnTo>
                <a:lnTo>
                  <a:pt x="6592" y="3646"/>
                </a:lnTo>
                <a:lnTo>
                  <a:pt x="7355" y="3998"/>
                </a:lnTo>
                <a:lnTo>
                  <a:pt x="8146" y="4285"/>
                </a:lnTo>
                <a:lnTo>
                  <a:pt x="8964" y="4467"/>
                </a:lnTo>
                <a:lnTo>
                  <a:pt x="9769" y="4705"/>
                </a:lnTo>
                <a:lnTo>
                  <a:pt x="10608" y="4763"/>
                </a:lnTo>
                <a:lnTo>
                  <a:pt x="11415" y="4918"/>
                </a:lnTo>
                <a:lnTo>
                  <a:pt x="12217" y="5085"/>
                </a:lnTo>
                <a:lnTo>
                  <a:pt x="12990" y="5355"/>
                </a:lnTo>
                <a:lnTo>
                  <a:pt x="13722" y="5727"/>
                </a:lnTo>
                <a:lnTo>
                  <a:pt x="14444" y="6107"/>
                </a:lnTo>
                <a:lnTo>
                  <a:pt x="15187" y="6457"/>
                </a:lnTo>
                <a:lnTo>
                  <a:pt x="15814" y="6988"/>
                </a:lnTo>
                <a:lnTo>
                  <a:pt x="16475" y="7470"/>
                </a:lnTo>
                <a:lnTo>
                  <a:pt x="17115" y="7980"/>
                </a:lnTo>
                <a:lnTo>
                  <a:pt x="17720" y="8537"/>
                </a:lnTo>
                <a:lnTo>
                  <a:pt x="18423" y="8970"/>
                </a:lnTo>
                <a:lnTo>
                  <a:pt x="18441" y="8940"/>
                </a:lnTo>
                <a:lnTo>
                  <a:pt x="17741" y="8509"/>
                </a:lnTo>
                <a:lnTo>
                  <a:pt x="17138" y="7953"/>
                </a:lnTo>
                <a:lnTo>
                  <a:pt x="16496" y="7442"/>
                </a:lnTo>
                <a:lnTo>
                  <a:pt x="15835" y="6960"/>
                </a:lnTo>
                <a:lnTo>
                  <a:pt x="15208" y="6429"/>
                </a:lnTo>
                <a:lnTo>
                  <a:pt x="14459" y="6075"/>
                </a:lnTo>
                <a:lnTo>
                  <a:pt x="13738" y="5696"/>
                </a:lnTo>
                <a:lnTo>
                  <a:pt x="13004" y="5323"/>
                </a:lnTo>
                <a:lnTo>
                  <a:pt x="12226" y="5051"/>
                </a:lnTo>
                <a:lnTo>
                  <a:pt x="11422" y="4884"/>
                </a:lnTo>
                <a:lnTo>
                  <a:pt x="10613" y="4728"/>
                </a:lnTo>
                <a:lnTo>
                  <a:pt x="9777" y="4670"/>
                </a:lnTo>
                <a:lnTo>
                  <a:pt x="8973" y="4433"/>
                </a:lnTo>
                <a:lnTo>
                  <a:pt x="8156" y="4251"/>
                </a:lnTo>
                <a:lnTo>
                  <a:pt x="7369" y="3965"/>
                </a:lnTo>
                <a:lnTo>
                  <a:pt x="6607" y="3614"/>
                </a:lnTo>
                <a:lnTo>
                  <a:pt x="5853" y="3251"/>
                </a:lnTo>
                <a:lnTo>
                  <a:pt x="5084" y="2922"/>
                </a:lnTo>
                <a:lnTo>
                  <a:pt x="4312" y="2604"/>
                </a:lnTo>
                <a:lnTo>
                  <a:pt x="3608" y="2139"/>
                </a:lnTo>
                <a:lnTo>
                  <a:pt x="2851" y="1784"/>
                </a:lnTo>
                <a:lnTo>
                  <a:pt x="2143" y="1338"/>
                </a:lnTo>
                <a:lnTo>
                  <a:pt x="1438" y="885"/>
                </a:lnTo>
                <a:lnTo>
                  <a:pt x="697" y="493"/>
                </a:ln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1C5DDE-D6CE-4BF2-ECDE-4D35351BA23A}"/>
              </a:ext>
            </a:extLst>
          </p:cNvPr>
          <p:cNvGrpSpPr/>
          <p:nvPr/>
        </p:nvGrpSpPr>
        <p:grpSpPr>
          <a:xfrm>
            <a:off x="659575" y="1265825"/>
            <a:ext cx="7828500" cy="2954650"/>
            <a:chOff x="659575" y="1265825"/>
            <a:chExt cx="7828500" cy="2954650"/>
          </a:xfrm>
        </p:grpSpPr>
        <p:pic>
          <p:nvPicPr>
            <p:cNvPr id="301" name="Google Shape;30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575" y="1265825"/>
              <a:ext cx="5313897" cy="215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575" y="3574475"/>
              <a:ext cx="7828500" cy="64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1590" y="1265848"/>
              <a:ext cx="2346485" cy="21562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713100" y="1227664"/>
            <a:ext cx="7717800" cy="309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r>
              <a:rPr lang="en-ID" b="1">
                <a:latin typeface="Roboto"/>
                <a:ea typeface="Roboto"/>
                <a:cs typeface="Roboto"/>
                <a:sym typeface="Roboto"/>
              </a:rPr>
              <a:t>Data cleaning: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Dropping duplicates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Dropping unused columns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Dropping price outliers</a:t>
            </a:r>
          </a:p>
          <a:p>
            <a:pPr marL="342900" indent="-203200"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>
                <a:latin typeface="Roboto"/>
                <a:ea typeface="Roboto"/>
                <a:cs typeface="Roboto"/>
                <a:sym typeface="Roboto"/>
              </a:rPr>
              <a:t>Filling </a:t>
            </a:r>
            <a:r>
              <a:rPr lang="en-ID" err="1">
                <a:latin typeface="Roboto"/>
                <a:ea typeface="Roboto"/>
                <a:cs typeface="Roboto"/>
                <a:sym typeface="Roboto"/>
              </a:rPr>
              <a:t>NaN</a:t>
            </a:r>
            <a:r>
              <a:rPr lang="en-ID">
                <a:latin typeface="Roboto"/>
                <a:ea typeface="Roboto"/>
                <a:cs typeface="Roboto"/>
                <a:sym typeface="Roboto"/>
              </a:rPr>
              <a:t> values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endParaRPr lang="en-ID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endParaRPr lang="en-ID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r>
              <a:rPr lang="en-ID" b="1">
                <a:latin typeface="Roboto"/>
                <a:ea typeface="Roboto"/>
                <a:cs typeface="Roboto"/>
                <a:sym typeface="Roboto"/>
              </a:rPr>
              <a:t>Feature engineering: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 err="1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distance_from_center</a:t>
            </a:r>
            <a:endParaRPr lang="en-ID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203200"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 err="1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room_type_encoded</a:t>
            </a:r>
            <a:r>
              <a:rPr lang="en-ID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 (smaller space= 0, increasing to larger space)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 err="1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neighbourhood_group_encoded</a:t>
            </a:r>
            <a:r>
              <a:rPr lang="en-ID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 (least popular = 0, increasing to most popular)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 err="1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booking_density</a:t>
            </a:r>
            <a:endParaRPr lang="en-ID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  <a:buFont typeface="Roboto"/>
              <a:buChar char="●"/>
            </a:pPr>
            <a:r>
              <a:rPr lang="en-ID" err="1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availibility_ratio</a:t>
            </a:r>
            <a:endParaRPr lang="en-ID"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18B9A"/>
              </a:buClr>
              <a:buSzPts val="1400"/>
            </a:pPr>
            <a:endParaRPr>
              <a:solidFill>
                <a:srgbClr val="181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VARIABLE VISUALIZATION</a:t>
            </a: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C720A4-8CC8-32A7-2A5E-89ABC8F0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0" y="1272707"/>
            <a:ext cx="3851280" cy="35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0856FCAA-DB64-2E53-0952-51D0EE11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" y="1272706"/>
            <a:ext cx="3858900" cy="36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713100" y="54074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DATA VISUALIZATION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1669850"/>
      </p:ext>
    </p:extLst>
  </p:cSld>
  <p:clrMapOvr>
    <a:masterClrMapping/>
  </p:clrMapOvr>
</p:sld>
</file>

<file path=ppt/theme/theme1.xml><?xml version="1.0" encoding="utf-8"?>
<a:theme xmlns:a="http://schemas.openxmlformats.org/drawingml/2006/main" name="Spring Season Theme by Slidesgo">
  <a:themeElements>
    <a:clrScheme name="Simple Light">
      <a:dk1>
        <a:srgbClr val="181818"/>
      </a:dk1>
      <a:lt1>
        <a:srgbClr val="FFFFFF"/>
      </a:lt1>
      <a:dk2>
        <a:srgbClr val="F1ECE6"/>
      </a:dk2>
      <a:lt2>
        <a:srgbClr val="F18B9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5A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BBEFB9A141E48BE74186BCD951211" ma:contentTypeVersion="12" ma:contentTypeDescription="Create a new document." ma:contentTypeScope="" ma:versionID="232798e20c1825f35987f9a96b310224">
  <xsd:schema xmlns:xsd="http://www.w3.org/2001/XMLSchema" xmlns:xs="http://www.w3.org/2001/XMLSchema" xmlns:p="http://schemas.microsoft.com/office/2006/metadata/properties" xmlns:ns3="244e17b6-3e4c-4c4c-8f9f-aae599f1b7ce" xmlns:ns4="d62ae443-a2a5-472a-b124-faca57530a29" targetNamespace="http://schemas.microsoft.com/office/2006/metadata/properties" ma:root="true" ma:fieldsID="9c77d9be6621ab8c28937b1ac2b304c0" ns3:_="" ns4:_="">
    <xsd:import namespace="244e17b6-3e4c-4c4c-8f9f-aae599f1b7ce"/>
    <xsd:import namespace="d62ae443-a2a5-472a-b124-faca57530a2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4e17b6-3e4c-4c4c-8f9f-aae599f1b7c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ae443-a2a5-472a-b124-faca57530a2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4e17b6-3e4c-4c4c-8f9f-aae599f1b7ce" xsi:nil="true"/>
  </documentManagement>
</p:properties>
</file>

<file path=customXml/itemProps1.xml><?xml version="1.0" encoding="utf-8"?>
<ds:datastoreItem xmlns:ds="http://schemas.openxmlformats.org/officeDocument/2006/customXml" ds:itemID="{7E77DBD7-79E6-4DBF-A7D7-74407C953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262CA5-A514-4B3F-B682-603EBB46A645}">
  <ds:schemaRefs>
    <ds:schemaRef ds:uri="244e17b6-3e4c-4c4c-8f9f-aae599f1b7ce"/>
    <ds:schemaRef ds:uri="d62ae443-a2a5-472a-b124-faca57530a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879A22-9EE3-4B23-912A-F0D3D69CD7D8}">
  <ds:schemaRefs>
    <ds:schemaRef ds:uri="http://www.w3.org/XML/1998/namespace"/>
    <ds:schemaRef ds:uri="d62ae443-a2a5-472a-b124-faca57530a29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244e17b6-3e4c-4c4c-8f9f-aae599f1b7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</Words>
  <Application>Microsoft Office PowerPoint</Application>
  <PresentationFormat>On-screen Show (16:9)</PresentationFormat>
  <Paragraphs>230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Judson</vt:lpstr>
      <vt:lpstr>Roboto</vt:lpstr>
      <vt:lpstr>Arial</vt:lpstr>
      <vt:lpstr>Spring Season Theme by Slidesgo</vt:lpstr>
      <vt:lpstr>AIRBNB PRICE  PREDICTOR</vt:lpstr>
      <vt:lpstr>MOTIVATION </vt:lpstr>
      <vt:lpstr>PowerPoint Presentation</vt:lpstr>
      <vt:lpstr>PowerPoint Presentation</vt:lpstr>
      <vt:lpstr>SETTING THE STAGE </vt:lpstr>
      <vt:lpstr>DATA COLLECTION</vt:lpstr>
      <vt:lpstr>DATA PREPROCESSING</vt:lpstr>
      <vt:lpstr>PRICE VARIABLE VISUALIZATION</vt:lpstr>
      <vt:lpstr>NUMERICAL DATA VISUALIZATION</vt:lpstr>
      <vt:lpstr>NUMERICAL DATA VISUALIZATION</vt:lpstr>
      <vt:lpstr>CATEGORICAL DATA VISUALIZATION</vt:lpstr>
      <vt:lpstr>CATEGORICAL DATA VISUALIZATION</vt:lpstr>
      <vt:lpstr>CATEGORICAL DATA VISUALIZATION</vt:lpstr>
      <vt:lpstr>CATEGORICAL DATA VISUALIZATION</vt:lpstr>
      <vt:lpstr>EXPLORATORY DATA ANALYSIS</vt:lpstr>
      <vt:lpstr>NUMERICAL DATA VISUALIZATION</vt:lpstr>
      <vt:lpstr>CORRELATION MATIRX</vt:lpstr>
      <vt:lpstr>ANALYSIS </vt:lpstr>
      <vt:lpstr>DATA SPLITTING</vt:lpstr>
      <vt:lpstr>DATA RESAMPLING – RANDOM OVERSAMPLING</vt:lpstr>
      <vt:lpstr>DATA RESAMPLING - SMOTETomek</vt:lpstr>
      <vt:lpstr>DATA RESAMPLING - SMOTEEN</vt:lpstr>
      <vt:lpstr>MODEL SELECTION - XGBoost</vt:lpstr>
      <vt:lpstr>MODEL SELECTION - XGBoost</vt:lpstr>
      <vt:lpstr>FEATURE IMPORTANCES- XGBoost</vt:lpstr>
      <vt:lpstr>MODEL SELECTION - Random Forest Regression</vt:lpstr>
      <vt:lpstr>MODEL SELECTION - Random Forest Regression</vt:lpstr>
      <vt:lpstr>MODEL SELECTION - Random Forest Regression</vt:lpstr>
      <vt:lpstr>AFTER HYPERPARAMETER TUNING</vt:lpstr>
      <vt:lpstr>AFTER HYPERPARAMETER TUNING</vt:lpstr>
      <vt:lpstr>AFTER HYPERPARAMETER TUNING</vt:lpstr>
      <vt:lpstr>FEATURE IMPORTANCES - Random Forest</vt:lpstr>
      <vt:lpstr>MODEL COMPARISON</vt:lpstr>
      <vt:lpstr>PROJECT OUTCOMES </vt:lpstr>
      <vt:lpstr>DATA-DRIVEN INSIGHTS</vt:lpstr>
      <vt:lpstr>LEARNING POINTS</vt:lpstr>
      <vt:lpstr>OUR PROJECT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PRICE  PREDICTOR</dc:title>
  <dc:creator>Kathleen</dc:creator>
  <cp:lastModifiedBy>#ODILIA KATHLEEN GUNAWAN#</cp:lastModifiedBy>
  <cp:revision>1</cp:revision>
  <dcterms:modified xsi:type="dcterms:W3CDTF">2024-04-24T07:58:41Z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0x0101003B0BBEFB9A141E48BE74186BCD951211</vt:lpwstr>
  </property>
</Properties>
</file>